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83661" r:id="rId1"/>
  </p:sldMasterIdLst>
  <p:notesMasterIdLst>
    <p:notesMasterId r:id="rId30"/>
  </p:notesMasterIdLst>
  <p:sldIdLst>
    <p:sldId id="260" r:id="rId2"/>
    <p:sldId id="376" r:id="rId3"/>
    <p:sldId id="377" r:id="rId4"/>
    <p:sldId id="378" r:id="rId5"/>
    <p:sldId id="379" r:id="rId6"/>
    <p:sldId id="380" r:id="rId7"/>
    <p:sldId id="384" r:id="rId8"/>
    <p:sldId id="385" r:id="rId9"/>
    <p:sldId id="386" r:id="rId10"/>
    <p:sldId id="387" r:id="rId11"/>
    <p:sldId id="388" r:id="rId12"/>
    <p:sldId id="389" r:id="rId13"/>
    <p:sldId id="390" r:id="rId14"/>
    <p:sldId id="373" r:id="rId15"/>
    <p:sldId id="391" r:id="rId16"/>
    <p:sldId id="362" r:id="rId17"/>
    <p:sldId id="318" r:id="rId18"/>
    <p:sldId id="375" r:id="rId19"/>
    <p:sldId id="363" r:id="rId20"/>
    <p:sldId id="364" r:id="rId21"/>
    <p:sldId id="365" r:id="rId22"/>
    <p:sldId id="372" r:id="rId23"/>
    <p:sldId id="392" r:id="rId24"/>
    <p:sldId id="366" r:id="rId25"/>
    <p:sldId id="367" r:id="rId26"/>
    <p:sldId id="368" r:id="rId27"/>
    <p:sldId id="370" r:id="rId28"/>
    <p:sldId id="371" r:id="rId29"/>
  </p:sldIdLst>
  <p:sldSz cx="9144000" cy="6858000" type="screen4x3"/>
  <p:notesSz cx="6858000" cy="9144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81F00"/>
    <a:srgbClr val="FF2800"/>
    <a:srgbClr val="FF2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0244"/>
    <p:restoredTop sz="93673"/>
  </p:normalViewPr>
  <p:slideViewPr>
    <p:cSldViewPr>
      <p:cViewPr>
        <p:scale>
          <a:sx n="126" d="100"/>
          <a:sy n="126" d="100"/>
        </p:scale>
        <p:origin x="400" y="-6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-4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5" d="100"/>
          <a:sy n="85" d="100"/>
        </p:scale>
        <p:origin x="3928" y="16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notesMaster" Target="notesMasters/notesMaster1.xml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heme" Target="theme/theme1.xml"/><Relationship Id="rId3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smtClean="0"/>
            </a:lvl1pPr>
          </a:lstStyle>
          <a:p>
            <a:pPr>
              <a:defRPr/>
            </a:pPr>
            <a:fld id="{EDD4EDD9-2D3D-264D-8D16-8857EC493268}" type="datetimeFigureOut">
              <a:rPr lang="en-US"/>
              <a:pPr>
                <a:defRPr/>
              </a:pPr>
              <a:t>9/8/17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smtClean="0"/>
            </a:lvl1pPr>
          </a:lstStyle>
          <a:p>
            <a:pPr>
              <a:defRPr/>
            </a:pPr>
            <a:fld id="{5C229F5D-29E6-9D4D-B956-DDA57F6E38C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5461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Automatic Language Processing Advisory Committee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Speech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Understanding Research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C229F5D-29E6-9D4D-B956-DDA57F6E38C8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9735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15 datacenters, several football fields, 9 Locations in US,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C229F5D-29E6-9D4D-B956-DDA57F6E38C8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7514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C229F5D-29E6-9D4D-B956-DDA57F6E38C8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8386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C229F5D-29E6-9D4D-B956-DDA57F6E38C8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9832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 userDrawn="1"/>
        </p:nvSpPr>
        <p:spPr bwMode="auto">
          <a:xfrm>
            <a:off x="457200" y="838200"/>
            <a:ext cx="82296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3600" dirty="0" smtClean="0">
                <a:solidFill>
                  <a:srgbClr val="C12030"/>
                </a:solidFill>
                <a:latin typeface="Helvetica CE" charset="0"/>
                <a:cs typeface="Helvetica CE" charset="0"/>
              </a:rPr>
              <a:t>Headline </a:t>
            </a:r>
            <a:r>
              <a:rPr lang="en-US" sz="3600" dirty="0" err="1" smtClean="0">
                <a:solidFill>
                  <a:srgbClr val="C12030"/>
                </a:solidFill>
                <a:latin typeface="Helvetica CE" charset="0"/>
                <a:cs typeface="Helvetica CE" charset="0"/>
              </a:rPr>
              <a:t>Lorem</a:t>
            </a:r>
            <a:r>
              <a:rPr lang="en-US" sz="3600" dirty="0" smtClean="0">
                <a:solidFill>
                  <a:srgbClr val="C12030"/>
                </a:solidFill>
                <a:latin typeface="Helvetica CE" charset="0"/>
                <a:cs typeface="Helvetica CE" charset="0"/>
              </a:rPr>
              <a:t> </a:t>
            </a:r>
            <a:r>
              <a:rPr lang="en-US" sz="3600" dirty="0" err="1" smtClean="0">
                <a:solidFill>
                  <a:srgbClr val="C12030"/>
                </a:solidFill>
                <a:latin typeface="Helvetica CE" charset="0"/>
                <a:cs typeface="Helvetica CE" charset="0"/>
              </a:rPr>
              <a:t>Ipsum</a:t>
            </a:r>
            <a:r>
              <a:rPr lang="en-US" sz="3600" dirty="0" smtClean="0">
                <a:solidFill>
                  <a:srgbClr val="C12030"/>
                </a:solidFill>
                <a:latin typeface="Helvetica CE" charset="0"/>
                <a:cs typeface="Helvetica CE" charset="0"/>
              </a:rPr>
              <a:t/>
            </a:r>
            <a:br>
              <a:rPr lang="en-US" sz="3600" dirty="0" smtClean="0">
                <a:solidFill>
                  <a:srgbClr val="C12030"/>
                </a:solidFill>
                <a:latin typeface="Helvetica CE" charset="0"/>
                <a:cs typeface="Helvetica CE" charset="0"/>
              </a:rPr>
            </a:br>
            <a:r>
              <a:rPr lang="en-US" sz="3600" dirty="0" smtClean="0">
                <a:latin typeface="Helvetica CE" charset="0"/>
                <a:cs typeface="Helvetica CE" charset="0"/>
              </a:rPr>
              <a:t/>
            </a:r>
            <a:br>
              <a:rPr lang="en-US" sz="3600" dirty="0" smtClean="0">
                <a:latin typeface="Helvetica CE" charset="0"/>
                <a:cs typeface="Helvetica CE" charset="0"/>
              </a:rPr>
            </a:br>
            <a:endParaRPr lang="en-US" sz="3600" dirty="0" smtClean="0">
              <a:solidFill>
                <a:srgbClr val="C12030"/>
              </a:solidFill>
              <a:latin typeface="Helvetica CE" charset="0"/>
              <a:cs typeface="Helvetica CE" charset="0"/>
            </a:endParaRPr>
          </a:p>
        </p:txBody>
      </p:sp>
      <p:sp>
        <p:nvSpPr>
          <p:cNvPr id="3" name="TextBox 2"/>
          <p:cNvSpPr txBox="1">
            <a:spLocks noChangeArrowheads="1"/>
          </p:cNvSpPr>
          <p:nvPr userDrawn="1"/>
        </p:nvSpPr>
        <p:spPr bwMode="auto">
          <a:xfrm>
            <a:off x="457200" y="1600200"/>
            <a:ext cx="82296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dirty="0" smtClean="0">
                <a:latin typeface="ITC New Baskerville Roman" charset="0"/>
              </a:rPr>
              <a:t>Body content.</a:t>
            </a: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762000" y="6370638"/>
            <a:ext cx="54102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EECE5698: Lecture 0</a:t>
            </a: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7C3AD6D-58F0-034D-B0C1-6C0BA37C02A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96657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D81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pic>
        <p:nvPicPr>
          <p:cNvPr id="3" name="Picture 9" descr="titl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53" t="33368" r="10869" b="40395"/>
          <a:stretch>
            <a:fillRect/>
          </a:stretch>
        </p:blipFill>
        <p:spPr bwMode="auto">
          <a:xfrm>
            <a:off x="228600" y="1066800"/>
            <a:ext cx="3179762" cy="782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00049" y="1852260"/>
            <a:ext cx="5695951" cy="586140"/>
          </a:xfrm>
          <a:prstGeom prst="rect">
            <a:avLst/>
          </a:prstGeom>
        </p:spPr>
        <p:txBody>
          <a:bodyPr/>
          <a:lstStyle>
            <a:lvl1pPr algn="l">
              <a:defRPr sz="2000" b="1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92808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-2822" y="1"/>
            <a:ext cx="9146822" cy="1066800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8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b="0" i="1">
                <a:latin typeface="Helvetica Light Oblique" charset="0"/>
                <a:ea typeface="Helvetica Light Oblique" charset="0"/>
                <a:cs typeface="Helvetica Light Oblique" charset="0"/>
              </a:defRPr>
            </a:lvl1pPr>
          </a:lstStyle>
          <a:p>
            <a:pPr>
              <a:defRPr/>
            </a:pPr>
            <a:r>
              <a:rPr lang="en-US" smtClean="0"/>
              <a:t>EECE5698: Lecture 0</a:t>
            </a: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pPr>
              <a:defRPr/>
            </a:pPr>
            <a:fld id="{65266EC2-25C9-064A-B56B-A50F6AAFCA6B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830940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406900"/>
            <a:ext cx="8229600" cy="1304421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906713"/>
            <a:ext cx="8229600" cy="14366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EECE5698: Lecture 0</a:t>
            </a: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50C5CED-6953-1541-912E-78DA273A3AB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154801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457200" y="838201"/>
            <a:ext cx="8229600" cy="762000"/>
          </a:xfrm>
          <a:prstGeom prst="rect">
            <a:avLst/>
          </a:prstGeom>
        </p:spPr>
        <p:txBody>
          <a:bodyPr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EECE5698: Lecture 0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AA48B59-619E-F043-9EFD-E705B6A4A3D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012440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09600"/>
            <a:ext cx="8229600" cy="80803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EECE5698: Lecture 0</a:t>
            </a:r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20F4A2-D16A-5F42-8D72-49BC3B3189A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989427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162"/>
            <a:ext cx="8229600" cy="96043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EECE5698: Lecture 0</a:t>
            </a: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13C97BA-9295-8643-9109-76B01B3AC28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90037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EECE5698: Lecture 0</a:t>
            </a:r>
            <a:endParaRPr lang="en-US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E40A16E-DD2A-CA4C-B967-AB6AF872A14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5864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0"/>
            <a:ext cx="3008313" cy="673100"/>
          </a:xfrm>
          <a:prstGeom prst="rect">
            <a:avLst/>
          </a:prstGeom>
        </p:spPr>
        <p:txBody>
          <a:bodyPr/>
          <a:lstStyle>
            <a:lvl1pPr algn="l">
              <a:defRPr sz="2000" b="1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762000"/>
            <a:ext cx="5111750" cy="53641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524000"/>
            <a:ext cx="3008313" cy="46021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EECE5698: Lecture 0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ECB31C-FC86-784C-8887-C674547AA39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84449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838199"/>
            <a:ext cx="5486400" cy="388937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dirty="0" smtClean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EECE5698: Lecture 0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056EB6-FE9F-9B4B-938A-E3B987C383E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715996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theme" Target="../theme/theme1.xml"/><Relationship Id="rId1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44000" cy="1066800"/>
          </a:xfrm>
          <a:prstGeom prst="rect">
            <a:avLst/>
          </a:prstGeom>
          <a:solidFill>
            <a:srgbClr val="D81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62000" y="6370638"/>
            <a:ext cx="55086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600" b="0" i="1">
                <a:solidFill>
                  <a:schemeClr val="tx1">
                    <a:tint val="75000"/>
                  </a:schemeClr>
                </a:solidFill>
                <a:latin typeface="Helvetica Light Oblique" charset="0"/>
                <a:ea typeface="Helvetica Light Oblique" charset="0"/>
                <a:cs typeface="Helvetica Light Oblique" charset="0"/>
              </a:defRPr>
            </a:lvl1pPr>
          </a:lstStyle>
          <a:p>
            <a:pPr>
              <a:defRPr/>
            </a:pPr>
            <a:r>
              <a:rPr lang="en-US" smtClean="0"/>
              <a:t>EECE5698: Lecture 0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50825" y="6370638"/>
            <a:ext cx="457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600">
                <a:solidFill>
                  <a:srgbClr val="898989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pPr>
              <a:defRPr/>
            </a:pPr>
            <a:fld id="{78B3AAAD-471D-3E40-B2A7-1208A5557A3C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1030" name="Title Placeholder 1"/>
          <p:cNvSpPr>
            <a:spLocks noGrp="1"/>
          </p:cNvSpPr>
          <p:nvPr>
            <p:ph type="title"/>
          </p:nvPr>
        </p:nvSpPr>
        <p:spPr bwMode="auto">
          <a:xfrm>
            <a:off x="0" y="0"/>
            <a:ext cx="9144000" cy="106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304800" y="6248400"/>
            <a:ext cx="86868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6324600" y="6304845"/>
            <a:ext cx="2763853" cy="507426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902" r:id="rId1"/>
    <p:sldLayoutId id="2147483894" r:id="rId2"/>
    <p:sldLayoutId id="2147483895" r:id="rId3"/>
    <p:sldLayoutId id="2147483896" r:id="rId4"/>
    <p:sldLayoutId id="2147483897" r:id="rId5"/>
    <p:sldLayoutId id="2147483898" r:id="rId6"/>
    <p:sldLayoutId id="2147483899" r:id="rId7"/>
    <p:sldLayoutId id="2147483900" r:id="rId8"/>
    <p:sldLayoutId id="2147483901" r:id="rId9"/>
    <p:sldLayoutId id="2147483903" r:id="rId10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2800" kern="1200">
          <a:solidFill>
            <a:srgbClr val="F2F2F2"/>
          </a:solidFill>
          <a:latin typeface="Helvetica"/>
          <a:ea typeface="ＭＳ Ｐゴシック" charset="0"/>
          <a:cs typeface="ＭＳ Ｐゴシック" charset="0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2800">
          <a:solidFill>
            <a:srgbClr val="F2F2F2"/>
          </a:solidFill>
          <a:latin typeface="Helvetica" pitchFamily="34" charset="0"/>
          <a:ea typeface="ＭＳ Ｐゴシック" charset="0"/>
          <a:cs typeface="ＭＳ Ｐゴシック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2800">
          <a:solidFill>
            <a:srgbClr val="F2F2F2"/>
          </a:solidFill>
          <a:latin typeface="Helvetica" pitchFamily="34" charset="0"/>
          <a:ea typeface="ＭＳ Ｐゴシック" charset="0"/>
          <a:cs typeface="ＭＳ Ｐゴシック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2800">
          <a:solidFill>
            <a:srgbClr val="F2F2F2"/>
          </a:solidFill>
          <a:latin typeface="Helvetica" pitchFamily="34" charset="0"/>
          <a:ea typeface="ＭＳ Ｐゴシック" charset="0"/>
          <a:cs typeface="ＭＳ Ｐゴシック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2800">
          <a:solidFill>
            <a:srgbClr val="F2F2F2"/>
          </a:solidFill>
          <a:latin typeface="Helvetica" pitchFamily="34" charset="0"/>
          <a:ea typeface="ＭＳ Ｐゴシック" charset="0"/>
          <a:cs typeface="ＭＳ Ｐゴシック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3600">
          <a:solidFill>
            <a:srgbClr val="C12030"/>
          </a:solidFill>
          <a:latin typeface="Helvetica" pitchFamily="34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3600">
          <a:solidFill>
            <a:srgbClr val="C12030"/>
          </a:solidFill>
          <a:latin typeface="Helvetica" pitchFamily="34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3600">
          <a:solidFill>
            <a:srgbClr val="C12030"/>
          </a:solidFill>
          <a:latin typeface="Helvetica" pitchFamily="34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3600">
          <a:solidFill>
            <a:srgbClr val="C12030"/>
          </a:solidFill>
          <a:latin typeface="Helvetica" pitchFamily="34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Helvetica"/>
          <a:ea typeface="ＭＳ Ｐゴシック" charset="0"/>
          <a:cs typeface="ＭＳ Ｐゴシック" charset="0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Helvetica"/>
          <a:ea typeface="ＭＳ Ｐゴシック" charset="0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Helvetica"/>
          <a:ea typeface="ＭＳ Ｐゴシック" charset="0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Helvetica"/>
          <a:ea typeface="ＭＳ Ｐゴシック" charset="0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Helvetica"/>
          <a:ea typeface="ＭＳ Ｐゴシック" charset="0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9.tiff"/><Relationship Id="rId5" Type="http://schemas.openxmlformats.org/officeDocument/2006/relationships/image" Target="../media/image19.tiff"/><Relationship Id="rId6" Type="http://schemas.openxmlformats.org/officeDocument/2006/relationships/image" Target="../media/image20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4" Type="http://schemas.openxmlformats.org/officeDocument/2006/relationships/image" Target="../media/image20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image" Target="../media/image27.png"/><Relationship Id="rId20" Type="http://schemas.openxmlformats.org/officeDocument/2006/relationships/image" Target="../media/image35.tiff"/><Relationship Id="rId21" Type="http://schemas.openxmlformats.org/officeDocument/2006/relationships/image" Target="../media/image36.tiff"/><Relationship Id="rId22" Type="http://schemas.openxmlformats.org/officeDocument/2006/relationships/image" Target="../media/image37.tiff"/><Relationship Id="rId23" Type="http://schemas.openxmlformats.org/officeDocument/2006/relationships/image" Target="../media/image38.tiff"/><Relationship Id="rId24" Type="http://schemas.openxmlformats.org/officeDocument/2006/relationships/image" Target="../media/image39.png"/><Relationship Id="rId25" Type="http://schemas.openxmlformats.org/officeDocument/2006/relationships/image" Target="../media/image40.png"/><Relationship Id="rId26" Type="http://schemas.openxmlformats.org/officeDocument/2006/relationships/image" Target="../media/image41.tiff"/><Relationship Id="rId10" Type="http://schemas.openxmlformats.org/officeDocument/2006/relationships/image" Target="../media/image28.png"/><Relationship Id="rId11" Type="http://schemas.openxmlformats.org/officeDocument/2006/relationships/image" Target="../media/image29.png"/><Relationship Id="rId12" Type="http://schemas.openxmlformats.org/officeDocument/2006/relationships/image" Target="../media/image13.png"/><Relationship Id="rId13" Type="http://schemas.openxmlformats.org/officeDocument/2006/relationships/image" Target="../media/image30.png"/><Relationship Id="rId14" Type="http://schemas.openxmlformats.org/officeDocument/2006/relationships/image" Target="../media/image14.png"/><Relationship Id="rId15" Type="http://schemas.openxmlformats.org/officeDocument/2006/relationships/image" Target="../media/image31.png"/><Relationship Id="rId16" Type="http://schemas.openxmlformats.org/officeDocument/2006/relationships/image" Target="../media/image32.png"/><Relationship Id="rId17" Type="http://schemas.openxmlformats.org/officeDocument/2006/relationships/image" Target="../media/image33.png"/><Relationship Id="rId18" Type="http://schemas.openxmlformats.org/officeDocument/2006/relationships/image" Target="../media/image34.png"/><Relationship Id="rId19" Type="http://schemas.openxmlformats.org/officeDocument/2006/relationships/image" Target="../media/image10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tiff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12.jpeg"/><Relationship Id="rId6" Type="http://schemas.openxmlformats.org/officeDocument/2006/relationships/image" Target="../media/image25.png"/><Relationship Id="rId7" Type="http://schemas.openxmlformats.org/officeDocument/2006/relationships/image" Target="../media/image21.png"/><Relationship Id="rId8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tiff"/><Relationship Id="rId4" Type="http://schemas.openxmlformats.org/officeDocument/2006/relationships/image" Target="../media/image44.tiff"/><Relationship Id="rId5" Type="http://schemas.openxmlformats.org/officeDocument/2006/relationships/image" Target="../media/image45.tiff"/><Relationship Id="rId6" Type="http://schemas.openxmlformats.org/officeDocument/2006/relationships/image" Target="../media/image46.tiff"/><Relationship Id="rId7" Type="http://schemas.openxmlformats.org/officeDocument/2006/relationships/image" Target="../media/image47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tiff"/><Relationship Id="rId4" Type="http://schemas.openxmlformats.org/officeDocument/2006/relationships/image" Target="../media/image50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tiff"/></Relationships>
</file>

<file path=ppt/slides/_rels/slide1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0.emf"/><Relationship Id="rId12" Type="http://schemas.openxmlformats.org/officeDocument/2006/relationships/image" Target="../media/image61.emf"/><Relationship Id="rId13" Type="http://schemas.openxmlformats.org/officeDocument/2006/relationships/image" Target="../media/image62.emf"/><Relationship Id="rId14" Type="http://schemas.openxmlformats.org/officeDocument/2006/relationships/image" Target="../media/image63.tiff"/><Relationship Id="rId15" Type="http://schemas.openxmlformats.org/officeDocument/2006/relationships/image" Target="../media/image64.emf"/><Relationship Id="rId16" Type="http://schemas.openxmlformats.org/officeDocument/2006/relationships/image" Target="../media/image6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tiff"/><Relationship Id="rId3" Type="http://schemas.openxmlformats.org/officeDocument/2006/relationships/image" Target="../media/image52.tiff"/><Relationship Id="rId4" Type="http://schemas.openxmlformats.org/officeDocument/2006/relationships/image" Target="../media/image53.tiff"/><Relationship Id="rId5" Type="http://schemas.openxmlformats.org/officeDocument/2006/relationships/image" Target="../media/image54.emf"/><Relationship Id="rId6" Type="http://schemas.openxmlformats.org/officeDocument/2006/relationships/image" Target="../media/image55.png"/><Relationship Id="rId7" Type="http://schemas.openxmlformats.org/officeDocument/2006/relationships/image" Target="../media/image56.png"/><Relationship Id="rId8" Type="http://schemas.openxmlformats.org/officeDocument/2006/relationships/image" Target="../media/image57.png"/><Relationship Id="rId9" Type="http://schemas.openxmlformats.org/officeDocument/2006/relationships/image" Target="../media/image58.png"/><Relationship Id="rId10" Type="http://schemas.openxmlformats.org/officeDocument/2006/relationships/image" Target="../media/image5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tiff"/><Relationship Id="rId3" Type="http://schemas.openxmlformats.org/officeDocument/2006/relationships/image" Target="../media/image66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stanford.edu/~boyd/cvxbook/" TargetMode="External"/><Relationship Id="rId4" Type="http://schemas.openxmlformats.org/officeDocument/2006/relationships/hyperlink" Target="https://statweb.stanford.edu/~tibs/ElemStatLearn/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onesearch.northeastern.edu/NU:NEU_ALMA51225375080001401&amp;tabs=viewOnlineTab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eu-spiral/Discovery-Cluster" TargetMode="External"/><Relationship Id="rId4" Type="http://schemas.openxmlformats.org/officeDocument/2006/relationships/hyperlink" Target="https://piazza.com/northeastern/fall2017/eece5698/home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lackboard.neu.edu/webapps/blackboard/execute/modulepage/view?course_id=_2504287_1&amp;cmp_tab_id=_356604_1&amp;editMode=true&amp;mode=cpview" TargetMode="Externa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ioannidis@ece.neu.edu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ghpcc.org/" TargetMode="External"/><Relationship Id="rId4" Type="http://schemas.openxmlformats.org/officeDocument/2006/relationships/image" Target="../media/image67.tiff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nuweb12.neu.edu/rc/" TargetMode="Externa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tif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Relationship Id="rId3" Type="http://schemas.openxmlformats.org/officeDocument/2006/relationships/image" Target="../media/image5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Relationship Id="rId3" Type="http://schemas.openxmlformats.org/officeDocument/2006/relationships/image" Target="../media/image7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Relationship Id="rId3" Type="http://schemas.openxmlformats.org/officeDocument/2006/relationships/image" Target="../media/image10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4" Type="http://schemas.openxmlformats.org/officeDocument/2006/relationships/image" Target="../media/image12.jpe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5.tiff"/><Relationship Id="rId8" Type="http://schemas.openxmlformats.org/officeDocument/2006/relationships/image" Target="../media/image16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TextBox 2"/>
          <p:cNvSpPr txBox="1">
            <a:spLocks noChangeArrowheads="1"/>
          </p:cNvSpPr>
          <p:nvPr/>
        </p:nvSpPr>
        <p:spPr bwMode="auto">
          <a:xfrm>
            <a:off x="304800" y="1981200"/>
            <a:ext cx="8710864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b="1" dirty="0" smtClean="0">
                <a:solidFill>
                  <a:schemeClr val="bg1"/>
                </a:solidFill>
              </a:rPr>
              <a:t>EECE5698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b="1" dirty="0" smtClean="0">
                <a:solidFill>
                  <a:schemeClr val="bg1"/>
                </a:solidFill>
              </a:rPr>
              <a:t>Parallel Processing for Data Analytics</a:t>
            </a:r>
            <a:endParaRPr lang="en-US" altLang="en-US" b="1" dirty="0">
              <a:solidFill>
                <a:schemeClr val="bg1"/>
              </a:solidFill>
            </a:endParaRPr>
          </a:p>
        </p:txBody>
      </p:sp>
      <p:sp>
        <p:nvSpPr>
          <p:cNvPr id="12290" name="TextBox 4"/>
          <p:cNvSpPr txBox="1">
            <a:spLocks noChangeArrowheads="1"/>
          </p:cNvSpPr>
          <p:nvPr/>
        </p:nvSpPr>
        <p:spPr bwMode="auto">
          <a:xfrm>
            <a:off x="914400" y="5029200"/>
            <a:ext cx="800100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n-US" altLang="en-US" sz="2200" dirty="0" smtClean="0">
                <a:solidFill>
                  <a:schemeClr val="bg1"/>
                </a:solidFill>
              </a:rPr>
              <a:t>Lecture 0: Course Outline &amp; Syllabus</a:t>
            </a:r>
            <a:endParaRPr lang="en-US" altLang="en-US" sz="22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3168115"/>
            <a:ext cx="6186754" cy="3039219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Data Centers Today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EECE5698: Lecture 0</a:t>
            </a:r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6508" y="1057521"/>
            <a:ext cx="3047999" cy="204066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81000" y="1066427"/>
            <a:ext cx="3048001" cy="20320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9050" y="4182070"/>
            <a:ext cx="32575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q"/>
            </a:pPr>
            <a:r>
              <a:rPr lang="en-US" dirty="0" smtClean="0"/>
              <a:t>15 Data centers (9 in US)</a:t>
            </a:r>
            <a:endParaRPr lang="en-US" dirty="0"/>
          </a:p>
          <a:p>
            <a:pPr marL="285750" indent="-285750">
              <a:buFont typeface="Wingdings" charset="2"/>
              <a:buChar char="q"/>
            </a:pPr>
            <a:r>
              <a:rPr lang="en-US" dirty="0" smtClean="0"/>
              <a:t>2.5M servers in 2016</a:t>
            </a:r>
          </a:p>
          <a:p>
            <a:pPr marL="285750" indent="-285750">
              <a:buFont typeface="Wingdings" charset="2"/>
              <a:buChar char="q"/>
            </a:pPr>
            <a:endParaRPr lang="en-US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04507" y="1074087"/>
            <a:ext cx="3639493" cy="2047215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5266EC2-25C9-064A-B56B-A50F6AAFCA6B}" type="slidenum">
              <a:rPr lang="en-US" altLang="en-US" smtClean="0"/>
              <a:pPr>
                <a:defRPr/>
              </a:pPr>
              <a:t>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49603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Dealing with Massive Computational Tasks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EECE5698: Lecture 0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5266EC2-25C9-064A-B56B-A50F6AAFCA6B}" type="slidenum">
              <a:rPr lang="en-US" altLang="en-US" smtClean="0"/>
              <a:pPr>
                <a:defRPr/>
              </a:pPr>
              <a:t>10</a:t>
            </a:fld>
            <a:endParaRPr lang="en-US" alt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6508" y="1057521"/>
            <a:ext cx="3047999" cy="204066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81000" y="1066427"/>
            <a:ext cx="3048001" cy="20320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143000" y="3733800"/>
            <a:ext cx="47009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charset="2"/>
              <a:buChar char="q"/>
            </a:pPr>
            <a:r>
              <a:rPr lang="en-US" dirty="0" smtClean="0"/>
              <a:t>Built </a:t>
            </a:r>
            <a:r>
              <a:rPr lang="en-US" smtClean="0"/>
              <a:t>using commodity, </a:t>
            </a:r>
            <a:r>
              <a:rPr lang="en-US" dirty="0" smtClean="0"/>
              <a:t>low-cost hardware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143000" y="4154346"/>
            <a:ext cx="50481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charset="2"/>
              <a:buChar char="q"/>
            </a:pPr>
            <a:r>
              <a:rPr lang="en-US" dirty="0" smtClean="0"/>
              <a:t>Execute "embarrassingly parallel</a:t>
            </a:r>
            <a:r>
              <a:rPr lang="en-US" smtClean="0"/>
              <a:t>" operations</a:t>
            </a:r>
            <a:endParaRPr lang="en-US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1143000" y="4583668"/>
            <a:ext cx="6974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charset="2"/>
              <a:buChar char="q"/>
            </a:pPr>
            <a:r>
              <a:rPr lang="en-US" dirty="0" smtClean="0"/>
              <a:t>Automated tools to access, process, and analyze collected data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4507" y="1074087"/>
            <a:ext cx="3639493" cy="2047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935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5789" y="1295400"/>
            <a:ext cx="8229600" cy="4525963"/>
          </a:xfrm>
        </p:spPr>
        <p:txBody>
          <a:bodyPr/>
          <a:lstStyle/>
          <a:p>
            <a:pPr>
              <a:buFont typeface="Wingdings" charset="2"/>
              <a:buChar char="q"/>
            </a:pPr>
            <a:r>
              <a:rPr lang="en-US" dirty="0" smtClean="0"/>
              <a:t>What do each of these companies know about </a:t>
            </a:r>
            <a:r>
              <a:rPr lang="en-US" b="1" dirty="0" smtClean="0"/>
              <a:t>you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2</a:t>
            </a:r>
            <a:r>
              <a:rPr lang="en-US" baseline="30000" dirty="0" smtClean="0"/>
              <a:t>nd</a:t>
            </a:r>
            <a:r>
              <a:rPr lang="en-US" dirty="0" smtClean="0"/>
              <a:t> ingredient: Massive Datasets!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EECE5698: Lecture 0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612" y="2834754"/>
            <a:ext cx="1809092" cy="65564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2458" y="2776499"/>
            <a:ext cx="696262" cy="69626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6623" y="2768685"/>
            <a:ext cx="1181901" cy="664819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5266EC2-25C9-064A-B56B-A50F6AAFCA6B}" type="slidenum">
              <a:rPr lang="en-US" altLang="en-US" smtClean="0"/>
              <a:pPr>
                <a:defRPr/>
              </a:pPr>
              <a:t>11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85980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0681" y="5168463"/>
            <a:ext cx="974519" cy="974519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Quantity &amp; Type of Information is Ever-Increasing!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EECE5698: Lecture 0</a:t>
            </a:r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0264" y="1560550"/>
            <a:ext cx="1359197" cy="72490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504" y="1600505"/>
            <a:ext cx="1142104" cy="685266"/>
          </a:xfrm>
          <a:prstGeom prst="rect">
            <a:avLst/>
          </a:prstGeom>
        </p:spPr>
      </p:pic>
      <p:pic>
        <p:nvPicPr>
          <p:cNvPr id="9" name="Рисунок 15" descr="amazon-logo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99704" y="1749371"/>
            <a:ext cx="1856918" cy="54487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6155" y="1676400"/>
            <a:ext cx="470845" cy="57542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00709" y="1828800"/>
            <a:ext cx="733867" cy="4128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94667" y="1752600"/>
            <a:ext cx="767232" cy="43126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95499" y="1676400"/>
            <a:ext cx="1021185" cy="63543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10"/>
          <a:srcRect l="8791" t="34187" r="8788" b="33875"/>
          <a:stretch/>
        </p:blipFill>
        <p:spPr>
          <a:xfrm>
            <a:off x="4928554" y="1143000"/>
            <a:ext cx="1800145" cy="43937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185899" y="1257773"/>
            <a:ext cx="1495117" cy="44353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75343" y="1226855"/>
            <a:ext cx="1123304" cy="40710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642704" y="1275693"/>
            <a:ext cx="399525" cy="32481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887874" y="1241403"/>
            <a:ext cx="357293" cy="357293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404704" y="1295427"/>
            <a:ext cx="1021185" cy="255565"/>
          </a:xfrm>
          <a:prstGeom prst="rect">
            <a:avLst/>
          </a:prstGeom>
        </p:spPr>
      </p:pic>
      <p:sp>
        <p:nvSpPr>
          <p:cNvPr id="22" name="AutoShape 94"/>
          <p:cNvSpPr>
            <a:spLocks noChangeArrowheads="1"/>
          </p:cNvSpPr>
          <p:nvPr/>
        </p:nvSpPr>
        <p:spPr bwMode="auto">
          <a:xfrm>
            <a:off x="6112031" y="3771697"/>
            <a:ext cx="173037" cy="173037"/>
          </a:xfrm>
          <a:prstGeom prst="star5">
            <a:avLst/>
          </a:prstGeom>
          <a:solidFill>
            <a:srgbClr val="FFFF00"/>
          </a:solidFill>
          <a:ln w="9525">
            <a:solidFill>
              <a:srgbClr val="000000"/>
            </a:solidFill>
            <a:prstDash val="solid"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ea typeface="+mn-ea"/>
              <a:cs typeface="+mn-cs"/>
            </a:endParaRPr>
          </a:p>
        </p:txBody>
      </p:sp>
      <p:sp>
        <p:nvSpPr>
          <p:cNvPr id="23" name="AutoShape 95"/>
          <p:cNvSpPr>
            <a:spLocks noChangeArrowheads="1"/>
          </p:cNvSpPr>
          <p:nvPr/>
        </p:nvSpPr>
        <p:spPr bwMode="auto">
          <a:xfrm>
            <a:off x="6826250" y="3771697"/>
            <a:ext cx="173038" cy="173037"/>
          </a:xfrm>
          <a:prstGeom prst="star5">
            <a:avLst/>
          </a:prstGeom>
          <a:solidFill>
            <a:srgbClr val="FFFF00"/>
          </a:solidFill>
          <a:ln w="9525">
            <a:solidFill>
              <a:srgbClr val="000000"/>
            </a:solidFill>
            <a:prstDash val="solid"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ea typeface="+mn-ea"/>
              <a:cs typeface="+mn-cs"/>
            </a:endParaRPr>
          </a:p>
        </p:txBody>
      </p:sp>
      <p:sp>
        <p:nvSpPr>
          <p:cNvPr id="24" name="AutoShape 96"/>
          <p:cNvSpPr>
            <a:spLocks noChangeArrowheads="1"/>
          </p:cNvSpPr>
          <p:nvPr/>
        </p:nvSpPr>
        <p:spPr bwMode="auto">
          <a:xfrm>
            <a:off x="6554788" y="3771697"/>
            <a:ext cx="173037" cy="173037"/>
          </a:xfrm>
          <a:prstGeom prst="star5">
            <a:avLst/>
          </a:prstGeom>
          <a:solidFill>
            <a:srgbClr val="FFFF00"/>
          </a:solidFill>
          <a:ln w="9525">
            <a:solidFill>
              <a:srgbClr val="000000"/>
            </a:solidFill>
            <a:prstDash val="solid"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ea typeface="+mn-ea"/>
              <a:cs typeface="+mn-cs"/>
            </a:endParaRPr>
          </a:p>
        </p:txBody>
      </p:sp>
      <p:sp>
        <p:nvSpPr>
          <p:cNvPr id="25" name="AutoShape 95"/>
          <p:cNvSpPr>
            <a:spLocks noChangeArrowheads="1"/>
          </p:cNvSpPr>
          <p:nvPr/>
        </p:nvSpPr>
        <p:spPr bwMode="auto">
          <a:xfrm>
            <a:off x="7065963" y="3771697"/>
            <a:ext cx="173037" cy="173037"/>
          </a:xfrm>
          <a:prstGeom prst="star5">
            <a:avLst/>
          </a:prstGeom>
          <a:solidFill>
            <a:srgbClr val="FFFF00"/>
          </a:solidFill>
          <a:ln w="9525">
            <a:solidFill>
              <a:srgbClr val="000000"/>
            </a:solidFill>
            <a:prstDash val="solid"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ea typeface="+mn-ea"/>
              <a:cs typeface="+mn-cs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923050" y="4721098"/>
            <a:ext cx="794335" cy="926725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512576" y="3041697"/>
            <a:ext cx="1019397" cy="1019397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267642" y="4981234"/>
            <a:ext cx="599095" cy="77071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38200" y="2963222"/>
            <a:ext cx="1505084" cy="1128813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871716" y="2580147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web graph</a:t>
            </a:r>
            <a:endParaRPr lang="en-US" dirty="0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236194" y="4848440"/>
            <a:ext cx="854401" cy="672039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2250931" y="5473782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ad clicks</a:t>
            </a:r>
            <a:endParaRPr lang="en-US" dirty="0"/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59108" y="4833666"/>
            <a:ext cx="1456781" cy="396568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5358852" y="3512525"/>
            <a:ext cx="1121633" cy="579510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284742" y="5259675"/>
            <a:ext cx="2082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product purchases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4430822" y="2686496"/>
            <a:ext cx="18749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mobile platforms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7145697" y="5774839"/>
            <a:ext cx="1890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internet </a:t>
            </a:r>
            <a:r>
              <a:rPr lang="en-US" smtClean="0"/>
              <a:t>of things</a:t>
            </a:r>
            <a:endParaRPr lang="en-US" dirty="0"/>
          </a:p>
        </p:txBody>
      </p:sp>
      <p:sp>
        <p:nvSpPr>
          <p:cNvPr id="41" name="Right Arrow 40"/>
          <p:cNvSpPr/>
          <p:nvPr/>
        </p:nvSpPr>
        <p:spPr>
          <a:xfrm>
            <a:off x="533400" y="4222211"/>
            <a:ext cx="8001000" cy="449499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Straight Connector 42"/>
          <p:cNvCxnSpPr/>
          <p:nvPr/>
        </p:nvCxnSpPr>
        <p:spPr>
          <a:xfrm flipV="1">
            <a:off x="1600200" y="4092035"/>
            <a:ext cx="0" cy="22991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1315283" y="4281293"/>
            <a:ext cx="634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1997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2265117" y="4281293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2003</a:t>
            </a:r>
            <a:endParaRPr lang="en-US" dirty="0"/>
          </a:p>
        </p:txBody>
      </p:sp>
      <p:cxnSp>
        <p:nvCxnSpPr>
          <p:cNvPr id="46" name="Straight Connector 45"/>
          <p:cNvCxnSpPr/>
          <p:nvPr/>
        </p:nvCxnSpPr>
        <p:spPr>
          <a:xfrm flipV="1">
            <a:off x="2590800" y="4570686"/>
            <a:ext cx="0" cy="22991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flipV="1">
            <a:off x="838200" y="4570686"/>
            <a:ext cx="0" cy="22991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451368" y="4267200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1994</a:t>
            </a:r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3962400" y="4278868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2006</a:t>
            </a:r>
            <a:endParaRPr lang="en-US" dirty="0"/>
          </a:p>
        </p:txBody>
      </p:sp>
      <p:cxnSp>
        <p:nvCxnSpPr>
          <p:cNvPr id="50" name="Straight Connector 49"/>
          <p:cNvCxnSpPr/>
          <p:nvPr/>
        </p:nvCxnSpPr>
        <p:spPr>
          <a:xfrm flipV="1">
            <a:off x="4267200" y="4603752"/>
            <a:ext cx="0" cy="22991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2" name="Picture 51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364495" y="4810167"/>
            <a:ext cx="1887340" cy="1259711"/>
          </a:xfrm>
          <a:prstGeom prst="rect">
            <a:avLst/>
          </a:prstGeom>
        </p:spPr>
      </p:pic>
      <p:sp>
        <p:nvSpPr>
          <p:cNvPr id="53" name="TextBox 52"/>
          <p:cNvSpPr txBox="1"/>
          <p:nvPr/>
        </p:nvSpPr>
        <p:spPr>
          <a:xfrm>
            <a:off x="3555734" y="5848807"/>
            <a:ext cx="1762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social networks</a:t>
            </a:r>
            <a:endParaRPr lang="en-US" dirty="0"/>
          </a:p>
        </p:txBody>
      </p:sp>
      <p:sp>
        <p:nvSpPr>
          <p:cNvPr id="54" name="TextBox 53"/>
          <p:cNvSpPr txBox="1"/>
          <p:nvPr/>
        </p:nvSpPr>
        <p:spPr>
          <a:xfrm>
            <a:off x="4797685" y="4277360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2007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6236573" y="4277360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2010</a:t>
            </a:r>
            <a:endParaRPr lang="en-US" dirty="0"/>
          </a:p>
        </p:txBody>
      </p:sp>
      <p:pic>
        <p:nvPicPr>
          <p:cNvPr id="57" name="Content Placeholder 5"/>
          <p:cNvPicPr>
            <a:picLocks noGrp="1" noChangeAspect="1"/>
          </p:cNvPicPr>
          <p:nvPr>
            <p:ph idx="1"/>
          </p:nvPr>
        </p:nvPicPr>
        <p:blipFill>
          <a:blip r:embed="rId24"/>
          <a:srcRect l="13860" r="13860"/>
          <a:stretch>
            <a:fillRect/>
          </a:stretch>
        </p:blipFill>
        <p:spPr>
          <a:xfrm>
            <a:off x="6114232" y="3367190"/>
            <a:ext cx="654616" cy="403112"/>
          </a:xfr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6894834" y="3417333"/>
            <a:ext cx="580374" cy="375995"/>
          </a:xfrm>
          <a:prstGeom prst="rect">
            <a:avLst/>
          </a:prstGeom>
        </p:spPr>
      </p:pic>
      <p:sp>
        <p:nvSpPr>
          <p:cNvPr id="59" name="TextBox 58"/>
          <p:cNvSpPr txBox="1"/>
          <p:nvPr/>
        </p:nvSpPr>
        <p:spPr>
          <a:xfrm>
            <a:off x="5531973" y="2987991"/>
            <a:ext cx="3306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explicit user </a:t>
            </a:r>
            <a:r>
              <a:rPr lang="en-US" dirty="0" smtClean="0"/>
              <a:t>feedback</a:t>
            </a:r>
            <a:endParaRPr lang="en-US" dirty="0"/>
          </a:p>
        </p:txBody>
      </p:sp>
      <p:cxnSp>
        <p:nvCxnSpPr>
          <p:cNvPr id="60" name="Straight Connector 59"/>
          <p:cNvCxnSpPr/>
          <p:nvPr/>
        </p:nvCxnSpPr>
        <p:spPr>
          <a:xfrm flipV="1">
            <a:off x="6595546" y="4092035"/>
            <a:ext cx="0" cy="22991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flipV="1">
            <a:off x="5105400" y="4114800"/>
            <a:ext cx="0" cy="22991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 flipV="1">
            <a:off x="3364495" y="4061094"/>
            <a:ext cx="0" cy="22991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3016289" y="4262323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2005</a:t>
            </a:r>
            <a:endParaRPr lang="en-US" dirty="0"/>
          </a:p>
        </p:txBody>
      </p:sp>
      <p:pic>
        <p:nvPicPr>
          <p:cNvPr id="65" name="Picture 64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3138478" y="3572558"/>
            <a:ext cx="452033" cy="459443"/>
          </a:xfrm>
          <a:prstGeom prst="rect">
            <a:avLst/>
          </a:prstGeom>
        </p:spPr>
      </p:pic>
      <p:sp>
        <p:nvSpPr>
          <p:cNvPr id="66" name="TextBox 65"/>
          <p:cNvSpPr txBox="1"/>
          <p:nvPr/>
        </p:nvSpPr>
        <p:spPr>
          <a:xfrm>
            <a:off x="2676652" y="3230058"/>
            <a:ext cx="1826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audio streaming</a:t>
            </a:r>
            <a:endParaRPr lang="en-US" dirty="0"/>
          </a:p>
        </p:txBody>
      </p:sp>
      <p:cxnSp>
        <p:nvCxnSpPr>
          <p:cNvPr id="69" name="Straight Connector 68"/>
          <p:cNvCxnSpPr/>
          <p:nvPr/>
        </p:nvCxnSpPr>
        <p:spPr>
          <a:xfrm flipV="1">
            <a:off x="5317755" y="4533243"/>
            <a:ext cx="0" cy="22991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4988464" y="4694248"/>
            <a:ext cx="12481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video streaming</a:t>
            </a:r>
            <a:endParaRPr lang="en-US" dirty="0"/>
          </a:p>
        </p:txBody>
      </p:sp>
      <p:sp>
        <p:nvSpPr>
          <p:cNvPr id="71" name="TextBox 70"/>
          <p:cNvSpPr txBox="1"/>
          <p:nvPr/>
        </p:nvSpPr>
        <p:spPr>
          <a:xfrm>
            <a:off x="7378901" y="4277360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2015</a:t>
            </a:r>
            <a:endParaRPr lang="en-US" dirty="0"/>
          </a:p>
        </p:txBody>
      </p:sp>
      <p:cxnSp>
        <p:nvCxnSpPr>
          <p:cNvPr id="72" name="Straight Connector 71"/>
          <p:cNvCxnSpPr/>
          <p:nvPr/>
        </p:nvCxnSpPr>
        <p:spPr>
          <a:xfrm flipV="1">
            <a:off x="7727714" y="4569883"/>
            <a:ext cx="0" cy="22991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flipV="1">
            <a:off x="4343400" y="4113486"/>
            <a:ext cx="0" cy="22991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3740810" y="3591580"/>
            <a:ext cx="12162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smtClean="0"/>
              <a:t>cloud computing</a:t>
            </a:r>
            <a:endParaRPr lang="en-US" sz="1400" dirty="0"/>
          </a:p>
        </p:txBody>
      </p:sp>
      <p:sp>
        <p:nvSpPr>
          <p:cNvPr id="73" name="TextBox 72"/>
          <p:cNvSpPr txBox="1"/>
          <p:nvPr/>
        </p:nvSpPr>
        <p:spPr>
          <a:xfrm>
            <a:off x="6362020" y="4815127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speech</a:t>
            </a:r>
            <a:endParaRPr lang="en-US" dirty="0"/>
          </a:p>
        </p:txBody>
      </p:sp>
      <p:sp>
        <p:nvSpPr>
          <p:cNvPr id="74" name="TextBox 73"/>
          <p:cNvSpPr txBox="1"/>
          <p:nvPr/>
        </p:nvSpPr>
        <p:spPr>
          <a:xfrm>
            <a:off x="6832071" y="4271607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2013</a:t>
            </a:r>
            <a:endParaRPr lang="en-US" dirty="0"/>
          </a:p>
        </p:txBody>
      </p:sp>
      <p:cxnSp>
        <p:nvCxnSpPr>
          <p:cNvPr id="75" name="Straight Connector 74"/>
          <p:cNvCxnSpPr/>
          <p:nvPr/>
        </p:nvCxnSpPr>
        <p:spPr>
          <a:xfrm flipV="1">
            <a:off x="6880546" y="4621084"/>
            <a:ext cx="0" cy="22991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5266EC2-25C9-064A-B56B-A50F6AAFCA6B}" type="slidenum">
              <a:rPr lang="en-US" altLang="en-US" smtClean="0"/>
              <a:pPr>
                <a:defRPr/>
              </a:pPr>
              <a:t>12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96390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6440" y="4771828"/>
            <a:ext cx="4572000" cy="991518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Massive Data + Massive Computational Power…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EECE5698: Lecture 0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5266EC2-25C9-064A-B56B-A50F6AAFCA6B}" type="slidenum">
              <a:rPr lang="en-US" altLang="en-US" smtClean="0"/>
              <a:pPr>
                <a:defRPr/>
              </a:pPr>
              <a:t>13</a:t>
            </a:fld>
            <a:endParaRPr lang="en-US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53091" y="1379542"/>
            <a:ext cx="50571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…has led to breakthroughs in a broad variety of fields</a:t>
            </a:r>
            <a:endParaRPr lang="en-US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353090" y="2550521"/>
            <a:ext cx="2294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charset="2"/>
              <a:buChar char="q"/>
            </a:pPr>
            <a:r>
              <a:rPr lang="en-US" dirty="0" smtClean="0"/>
              <a:t>Image processing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63250" y="3103210"/>
            <a:ext cx="2448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charset="2"/>
              <a:buChar char="q"/>
            </a:pPr>
            <a:r>
              <a:rPr lang="en-US" dirty="0" smtClean="0"/>
              <a:t>Speech recognition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53090" y="3663932"/>
            <a:ext cx="3409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charset="2"/>
              <a:buChar char="q"/>
            </a:pPr>
            <a:r>
              <a:rPr lang="en-US" dirty="0" smtClean="0"/>
              <a:t>Natural language processing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53090" y="4289348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charset="2"/>
              <a:buChar char="q"/>
            </a:pPr>
            <a:r>
              <a:rPr lang="en-US" dirty="0" smtClean="0"/>
              <a:t>…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5866" y="3724636"/>
            <a:ext cx="1729949" cy="131548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5815" y="3737057"/>
            <a:ext cx="1409700" cy="1253067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1151" y="3731977"/>
            <a:ext cx="1571089" cy="1237827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49644" y="5457628"/>
            <a:ext cx="1429996" cy="24561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4350286" y="5646003"/>
            <a:ext cx="45608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Ø"/>
            </a:pPr>
            <a:r>
              <a:rPr lang="en-US" sz="1200" smtClean="0"/>
              <a:t>Images sampled randomly </a:t>
            </a:r>
            <a:r>
              <a:rPr lang="en-US" sz="1200" dirty="0" smtClean="0"/>
              <a:t>from 10 million </a:t>
            </a:r>
            <a:r>
              <a:rPr lang="en-US" sz="1200" dirty="0" err="1" smtClean="0"/>
              <a:t>Youtube</a:t>
            </a:r>
            <a:r>
              <a:rPr lang="en-US" sz="1200" dirty="0" smtClean="0"/>
              <a:t> videos</a:t>
            </a:r>
          </a:p>
          <a:p>
            <a:pPr marL="285750" indent="-285750">
              <a:buFont typeface="Wingdings" charset="2"/>
              <a:buChar char="Ø"/>
            </a:pPr>
            <a:r>
              <a:rPr lang="en-US" sz="1200" dirty="0" smtClean="0"/>
              <a:t>DNN trained over 1000 machines of 16 cores each</a:t>
            </a:r>
          </a:p>
          <a:p>
            <a:pPr marL="285750" indent="-285750">
              <a:buFont typeface="Wingdings" charset="2"/>
              <a:buChar char="Ø"/>
            </a:pPr>
            <a:endParaRPr lang="en-US" sz="1200" dirty="0"/>
          </a:p>
          <a:p>
            <a:pPr marL="285750" indent="-285750">
              <a:buFont typeface="Wingdings" charset="2"/>
              <a:buChar char="Ø"/>
            </a:pPr>
            <a:endParaRPr lang="en-US" sz="12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92006" y="1255176"/>
            <a:ext cx="2848085" cy="2364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785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76200" y="1455738"/>
            <a:ext cx="8229600" cy="4525963"/>
          </a:xfrm>
        </p:spPr>
        <p:txBody>
          <a:bodyPr/>
          <a:lstStyle/>
          <a:p>
            <a:pPr>
              <a:buFont typeface="Wingdings" charset="2"/>
              <a:buChar char="q"/>
            </a:pPr>
            <a:r>
              <a:rPr lang="en-US" dirty="0" smtClean="0"/>
              <a:t>How does one use 1000s of machines simultaneously?</a:t>
            </a:r>
          </a:p>
          <a:p>
            <a:pPr>
              <a:buFont typeface="Wingdings" charset="2"/>
              <a:buChar char="q"/>
            </a:pPr>
            <a:endParaRPr lang="en-US" dirty="0"/>
          </a:p>
          <a:p>
            <a:pPr>
              <a:buFont typeface="Wingdings" charset="2"/>
              <a:buChar char="q"/>
            </a:pPr>
            <a:r>
              <a:rPr lang="en-US" dirty="0" smtClean="0"/>
              <a:t>How does one deal with </a:t>
            </a:r>
            <a:r>
              <a:rPr lang="en-US" dirty="0" err="1" smtClean="0"/>
              <a:t>TBytes</a:t>
            </a:r>
            <a:r>
              <a:rPr lang="en-US" dirty="0" smtClean="0"/>
              <a:t> of data?</a:t>
            </a:r>
          </a:p>
          <a:p>
            <a:pPr marL="0" indent="0">
              <a:buNone/>
            </a:pPr>
            <a:endParaRPr lang="en-US" dirty="0"/>
          </a:p>
          <a:p>
            <a:pPr>
              <a:buFont typeface="Wingdings" charset="2"/>
              <a:buChar char="q"/>
            </a:pPr>
            <a:r>
              <a:rPr lang="en-US" dirty="0" smtClean="0"/>
              <a:t>Why does having more data even help?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Some Questions/Challenges?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EECE5698: Lecture 0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5266EC2-25C9-064A-B56B-A50F6AAFCA6B}" type="slidenum">
              <a:rPr lang="en-US" altLang="en-US" smtClean="0"/>
              <a:pPr>
                <a:defRPr/>
              </a:pPr>
              <a:t>14</a:t>
            </a:fld>
            <a:endParaRPr lang="en-US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276600" y="5150704"/>
            <a:ext cx="62322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…by the end of the class, we should be able to answer these questions!!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62424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Data Analytics as a Profession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EECE5698: Lecture 0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5266EC2-25C9-064A-B56B-A50F6AAFCA6B}" type="slidenum">
              <a:rPr lang="en-US" altLang="en-US" smtClean="0"/>
              <a:pPr>
                <a:defRPr/>
              </a:pPr>
              <a:t>15</a:t>
            </a:fld>
            <a:endParaRPr lang="en-US" alt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951" y="1133993"/>
            <a:ext cx="4786630" cy="19038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1818293"/>
            <a:ext cx="4956890" cy="128678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6800" y="2461687"/>
            <a:ext cx="4495800" cy="3016222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4648200" y="5647274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>
                <a:solidFill>
                  <a:srgbClr val="007FFF"/>
                </a:solidFill>
                <a:latin typeface="GillSans" charset="0"/>
              </a:rPr>
              <a:t>http://</a:t>
            </a:r>
            <a:r>
              <a:rPr lang="en-US" sz="1200" dirty="0" err="1">
                <a:solidFill>
                  <a:srgbClr val="007FFF"/>
                </a:solidFill>
                <a:latin typeface="GillSans" charset="0"/>
              </a:rPr>
              <a:t>drewconway.com</a:t>
            </a:r>
            <a:r>
              <a:rPr lang="en-US" sz="1200" dirty="0">
                <a:solidFill>
                  <a:srgbClr val="007FFF"/>
                </a:solidFill>
                <a:latin typeface="GillSans" charset="0"/>
              </a:rPr>
              <a:t>/</a:t>
            </a:r>
            <a:r>
              <a:rPr lang="en-US" sz="1200" dirty="0" err="1">
                <a:solidFill>
                  <a:srgbClr val="007FFF"/>
                </a:solidFill>
                <a:latin typeface="GillSans" charset="0"/>
              </a:rPr>
              <a:t>zia</a:t>
            </a:r>
            <a:r>
              <a:rPr lang="en-US" sz="1200" dirty="0">
                <a:solidFill>
                  <a:srgbClr val="007FFF"/>
                </a:solidFill>
                <a:latin typeface="GillSans" charset="0"/>
              </a:rPr>
              <a:t>/2013/3/26/the-data-science-</a:t>
            </a:r>
            <a:r>
              <a:rPr lang="en-US" sz="1200" dirty="0" err="1">
                <a:solidFill>
                  <a:srgbClr val="007FFF"/>
                </a:solidFill>
                <a:latin typeface="GillSans" charset="0"/>
              </a:rPr>
              <a:t>venn</a:t>
            </a:r>
            <a:r>
              <a:rPr lang="en-US" sz="1200" dirty="0">
                <a:solidFill>
                  <a:srgbClr val="007FFF"/>
                </a:solidFill>
                <a:latin typeface="GillSans" charset="0"/>
              </a:rPr>
              <a:t>-diagram </a:t>
            </a:r>
            <a:endParaRPr lang="en-US" sz="12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885342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What does EECE5698 cover?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EECE5698: Lecture 0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5266EC2-25C9-064A-B56B-A50F6AAFCA6B}" type="slidenum">
              <a:rPr lang="en-US" altLang="en-US" smtClean="0"/>
              <a:pPr>
                <a:defRPr/>
              </a:pPr>
              <a:t>16</a:t>
            </a:fld>
            <a:endParaRPr lang="en-US" altLang="en-US"/>
          </a:p>
        </p:txBody>
      </p:sp>
      <p:sp>
        <p:nvSpPr>
          <p:cNvPr id="6" name="Rectangle 5"/>
          <p:cNvSpPr/>
          <p:nvPr/>
        </p:nvSpPr>
        <p:spPr>
          <a:xfrm>
            <a:off x="0" y="1071881"/>
            <a:ext cx="6942926" cy="507831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sz="2400" dirty="0" smtClean="0"/>
          </a:p>
          <a:p>
            <a:pPr marL="342900" indent="-342900">
              <a:buFont typeface="Wingdings" charset="2"/>
              <a:buChar char="q"/>
            </a:pPr>
            <a:r>
              <a:rPr lang="en-US" sz="2000" dirty="0" smtClean="0"/>
              <a:t>Parallel Programming with Spark</a:t>
            </a:r>
          </a:p>
          <a:p>
            <a:pPr marL="342900" indent="-342900">
              <a:buFont typeface="Wingdings" charset="2"/>
              <a:buChar char="q"/>
            </a:pPr>
            <a:endParaRPr lang="en-US" sz="2000" dirty="0" smtClean="0"/>
          </a:p>
          <a:p>
            <a:pPr marL="342900" indent="-342900">
              <a:buFont typeface="Wingdings" charset="2"/>
              <a:buChar char="q"/>
            </a:pPr>
            <a:r>
              <a:rPr lang="en-US" sz="2000" dirty="0" smtClean="0"/>
              <a:t>Convex Optimization fundamentals</a:t>
            </a:r>
          </a:p>
          <a:p>
            <a:pPr marL="800100" lvl="1" indent="-342900">
              <a:buFont typeface="Wingdings" charset="2"/>
              <a:buChar char="q"/>
            </a:pPr>
            <a:r>
              <a:rPr lang="en-US" sz="2000" dirty="0" smtClean="0"/>
              <a:t>How do I minimize a function?</a:t>
            </a:r>
          </a:p>
          <a:p>
            <a:pPr lvl="1"/>
            <a:endParaRPr lang="en-US" sz="2000" dirty="0" smtClean="0"/>
          </a:p>
          <a:p>
            <a:pPr marL="342900" indent="-342900">
              <a:buFont typeface="Wingdings" charset="2"/>
              <a:buChar char="q"/>
            </a:pPr>
            <a:r>
              <a:rPr lang="en-US" sz="2000" dirty="0" smtClean="0"/>
              <a:t>Regression and Classification</a:t>
            </a:r>
          </a:p>
          <a:p>
            <a:pPr marL="800100" lvl="1" indent="-342900">
              <a:buFont typeface="Wingdings" charset="2"/>
              <a:buChar char="q"/>
            </a:pPr>
            <a:r>
              <a:rPr lang="en-US" sz="2000" dirty="0" smtClean="0"/>
              <a:t>How do I predict whether a user will click on an ad?</a:t>
            </a:r>
          </a:p>
          <a:p>
            <a:pPr marL="800100" lvl="1" indent="-342900">
              <a:buFont typeface="Wingdings" charset="2"/>
              <a:buChar char="q"/>
            </a:pPr>
            <a:r>
              <a:rPr lang="en-US" sz="2000" dirty="0" smtClean="0"/>
              <a:t>How can I be confident that my prediction is correct?</a:t>
            </a:r>
          </a:p>
          <a:p>
            <a:pPr lvl="1"/>
            <a:endParaRPr lang="en-US" sz="2000" dirty="0" smtClean="0"/>
          </a:p>
          <a:p>
            <a:pPr marL="342900" indent="-342900">
              <a:buFont typeface="Wingdings" charset="2"/>
              <a:buChar char="q"/>
            </a:pPr>
            <a:r>
              <a:rPr lang="en-US" sz="2000" dirty="0" smtClean="0"/>
              <a:t>Advanced Topics</a:t>
            </a:r>
          </a:p>
          <a:p>
            <a:pPr marL="800100" lvl="1" indent="-342900">
              <a:buFont typeface="Wingdings" charset="2"/>
              <a:buChar char="q"/>
            </a:pPr>
            <a:r>
              <a:rPr lang="en-US" sz="2000" dirty="0" smtClean="0"/>
              <a:t>Matrix Factorization</a:t>
            </a:r>
          </a:p>
          <a:p>
            <a:pPr marL="800100" lvl="1" indent="-342900">
              <a:buFont typeface="Wingdings" charset="2"/>
              <a:buChar char="q"/>
            </a:pPr>
            <a:r>
              <a:rPr lang="en-US" sz="2000" dirty="0" smtClean="0"/>
              <a:t>DNNs</a:t>
            </a:r>
          </a:p>
          <a:p>
            <a:pPr marL="800100" lvl="1" indent="-342900">
              <a:buFont typeface="Wingdings" charset="2"/>
              <a:buChar char="q"/>
            </a:pPr>
            <a:r>
              <a:rPr lang="en-US" sz="2000" dirty="0" smtClean="0"/>
              <a:t>…</a:t>
            </a:r>
          </a:p>
          <a:p>
            <a:pPr marL="800100" lvl="1" indent="-342900">
              <a:buFont typeface="Wingdings" charset="2"/>
              <a:buChar char="q"/>
            </a:pPr>
            <a:endParaRPr lang="en-US" sz="2000" dirty="0"/>
          </a:p>
          <a:p>
            <a:endParaRPr lang="en-US" sz="20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0492" y="1066800"/>
            <a:ext cx="1442245" cy="76715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7848600" y="1981200"/>
            <a:ext cx="53340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FF0000"/>
                </a:solidFill>
              </a:rPr>
              <a:t>I</a:t>
            </a:r>
          </a:p>
          <a:p>
            <a:pPr algn="ctr"/>
            <a:r>
              <a:rPr lang="en-US" sz="2000" b="1" dirty="0" smtClean="0">
                <a:solidFill>
                  <a:srgbClr val="FF0000"/>
                </a:solidFill>
              </a:rPr>
              <a:t>N</a:t>
            </a:r>
          </a:p>
          <a:p>
            <a:pPr algn="ctr"/>
            <a:r>
              <a:rPr lang="en-US" sz="2000" b="1" dirty="0" smtClean="0">
                <a:solidFill>
                  <a:srgbClr val="FF0000"/>
                </a:solidFill>
              </a:rPr>
              <a:t> </a:t>
            </a:r>
          </a:p>
          <a:p>
            <a:pPr algn="ctr"/>
            <a:r>
              <a:rPr lang="en-US" sz="2000" b="1" dirty="0" smtClean="0">
                <a:solidFill>
                  <a:srgbClr val="FF0000"/>
                </a:solidFill>
              </a:rPr>
              <a:t>P</a:t>
            </a:r>
          </a:p>
          <a:p>
            <a:pPr algn="ctr"/>
            <a:r>
              <a:rPr lang="en-US" sz="2000" b="1" dirty="0" smtClean="0">
                <a:solidFill>
                  <a:srgbClr val="FF0000"/>
                </a:solidFill>
              </a:rPr>
              <a:t>A</a:t>
            </a:r>
          </a:p>
          <a:p>
            <a:pPr algn="ctr"/>
            <a:r>
              <a:rPr lang="en-US" sz="2000" b="1" dirty="0" smtClean="0">
                <a:solidFill>
                  <a:srgbClr val="FF0000"/>
                </a:solidFill>
              </a:rPr>
              <a:t>R</a:t>
            </a:r>
          </a:p>
          <a:p>
            <a:pPr algn="ctr"/>
            <a:r>
              <a:rPr lang="en-US" sz="2000" b="1" dirty="0" smtClean="0">
                <a:solidFill>
                  <a:srgbClr val="FF0000"/>
                </a:solidFill>
              </a:rPr>
              <a:t>A</a:t>
            </a:r>
          </a:p>
          <a:p>
            <a:pPr algn="ctr"/>
            <a:r>
              <a:rPr lang="en-US" sz="2000" b="1" dirty="0" smtClean="0">
                <a:solidFill>
                  <a:srgbClr val="FF0000"/>
                </a:solidFill>
              </a:rPr>
              <a:t>L</a:t>
            </a:r>
          </a:p>
          <a:p>
            <a:pPr algn="ctr"/>
            <a:r>
              <a:rPr lang="en-US" sz="2000" b="1" dirty="0" smtClean="0">
                <a:solidFill>
                  <a:srgbClr val="FF0000"/>
                </a:solidFill>
              </a:rPr>
              <a:t>L</a:t>
            </a:r>
          </a:p>
          <a:p>
            <a:pPr algn="ctr"/>
            <a:r>
              <a:rPr lang="en-US" sz="2000" b="1" dirty="0" smtClean="0">
                <a:solidFill>
                  <a:srgbClr val="FF0000"/>
                </a:solidFill>
              </a:rPr>
              <a:t>E</a:t>
            </a:r>
          </a:p>
          <a:p>
            <a:pPr algn="ctr"/>
            <a:r>
              <a:rPr lang="en-US" sz="2000" b="1" dirty="0" smtClean="0">
                <a:solidFill>
                  <a:srgbClr val="FF0000"/>
                </a:solidFill>
              </a:rPr>
              <a:t>L</a:t>
            </a:r>
            <a:endParaRPr lang="en-US" sz="2000" b="1" dirty="0">
              <a:solidFill>
                <a:srgbClr val="FF0000"/>
              </a:solidFill>
            </a:endParaRPr>
          </a:p>
        </p:txBody>
      </p:sp>
      <p:sp>
        <p:nvSpPr>
          <p:cNvPr id="8" name="Right Brace 7"/>
          <p:cNvSpPr/>
          <p:nvPr/>
        </p:nvSpPr>
        <p:spPr>
          <a:xfrm>
            <a:off x="7239000" y="2088812"/>
            <a:ext cx="381000" cy="3276600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531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Course Overview (see also Course Syllabus)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EECE5698: Lecture 0</a:t>
            </a:r>
            <a:endParaRPr lang="en-US" dirty="0"/>
          </a:p>
        </p:txBody>
      </p:sp>
      <p:sp>
        <p:nvSpPr>
          <p:cNvPr id="67" name="TextBox 66"/>
          <p:cNvSpPr txBox="1"/>
          <p:nvPr/>
        </p:nvSpPr>
        <p:spPr>
          <a:xfrm>
            <a:off x="250825" y="5339834"/>
            <a:ext cx="2223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Parallel Processing</a:t>
            </a:r>
            <a:endParaRPr lang="en-US" dirty="0"/>
          </a:p>
        </p:txBody>
      </p:sp>
      <p:grpSp>
        <p:nvGrpSpPr>
          <p:cNvPr id="73" name="Group 72"/>
          <p:cNvGrpSpPr/>
          <p:nvPr/>
        </p:nvGrpSpPr>
        <p:grpSpPr>
          <a:xfrm>
            <a:off x="2494830" y="4953000"/>
            <a:ext cx="6572970" cy="1143000"/>
            <a:chOff x="2494830" y="4953000"/>
            <a:chExt cx="6572970" cy="1143000"/>
          </a:xfrm>
        </p:grpSpPr>
        <p:sp>
          <p:nvSpPr>
            <p:cNvPr id="74" name="Rounded Rectangle 73"/>
            <p:cNvSpPr/>
            <p:nvPr/>
          </p:nvSpPr>
          <p:spPr>
            <a:xfrm>
              <a:off x="2494830" y="4953000"/>
              <a:ext cx="6572970" cy="11430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map reduce 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reduceByKey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 join …</a:t>
              </a:r>
              <a:r>
                <a:rPr lang="en-US" dirty="0" smtClean="0"/>
                <a:t> </a:t>
              </a:r>
              <a:endParaRPr lang="en-US" dirty="0"/>
            </a:p>
          </p:txBody>
        </p:sp>
        <p:pic>
          <p:nvPicPr>
            <p:cNvPr id="75" name="Picture 7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43200" y="4958834"/>
              <a:ext cx="985073" cy="523975"/>
            </a:xfrm>
            <a:prstGeom prst="rect">
              <a:avLst/>
            </a:prstGeom>
          </p:spPr>
        </p:pic>
        <p:sp>
          <p:nvSpPr>
            <p:cNvPr id="76" name="TextBox 75"/>
            <p:cNvSpPr txBox="1"/>
            <p:nvPr/>
          </p:nvSpPr>
          <p:spPr>
            <a:xfrm>
              <a:off x="3719282" y="5141714"/>
              <a:ext cx="319318" cy="2522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+</a:t>
              </a:r>
              <a:endParaRPr lang="en-US"/>
            </a:p>
          </p:txBody>
        </p:sp>
        <p:pic>
          <p:nvPicPr>
            <p:cNvPr id="77" name="Picture 7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67000" y="5545961"/>
              <a:ext cx="1732351" cy="511679"/>
            </a:xfrm>
            <a:prstGeom prst="rect">
              <a:avLst/>
            </a:prstGeom>
          </p:spPr>
        </p:pic>
      </p:grpSp>
      <p:sp>
        <p:nvSpPr>
          <p:cNvPr id="78" name="TextBox 77"/>
          <p:cNvSpPr txBox="1"/>
          <p:nvPr/>
        </p:nvSpPr>
        <p:spPr>
          <a:xfrm>
            <a:off x="201146" y="3361728"/>
            <a:ext cx="2313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Convex Optimization</a:t>
            </a:r>
            <a:endParaRPr lang="en-US" dirty="0"/>
          </a:p>
        </p:txBody>
      </p:sp>
      <p:sp>
        <p:nvSpPr>
          <p:cNvPr id="79" name="Rounded Rectangle 78"/>
          <p:cNvSpPr/>
          <p:nvPr/>
        </p:nvSpPr>
        <p:spPr>
          <a:xfrm>
            <a:off x="2525310" y="3048000"/>
            <a:ext cx="6542490" cy="11430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 smtClean="0"/>
              <a:t>Descent Methods</a:t>
            </a:r>
          </a:p>
          <a:p>
            <a:pPr algn="r"/>
            <a:r>
              <a:rPr lang="en-US" dirty="0" smtClean="0"/>
              <a:t>Gradient Descent</a:t>
            </a:r>
          </a:p>
          <a:p>
            <a:pPr algn="r"/>
            <a:r>
              <a:rPr lang="en-US" dirty="0" smtClean="0"/>
              <a:t>Newton Method</a:t>
            </a:r>
          </a:p>
          <a:p>
            <a:pPr algn="r"/>
            <a:r>
              <a:rPr lang="en-US" dirty="0" smtClean="0"/>
              <a:t>…</a:t>
            </a:r>
          </a:p>
        </p:txBody>
      </p:sp>
      <p:pic>
        <p:nvPicPr>
          <p:cNvPr id="80" name="Picture 7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8739" y="3048000"/>
            <a:ext cx="1477593" cy="1088194"/>
          </a:xfrm>
          <a:prstGeom prst="rect">
            <a:avLst/>
          </a:prstGeom>
        </p:spPr>
      </p:pic>
      <p:pic>
        <p:nvPicPr>
          <p:cNvPr id="81" name="Picture 8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0800" y="3375760"/>
            <a:ext cx="1390750" cy="487479"/>
          </a:xfrm>
          <a:prstGeom prst="rect">
            <a:avLst/>
          </a:prstGeom>
        </p:spPr>
      </p:pic>
      <p:sp>
        <p:nvSpPr>
          <p:cNvPr id="82" name="Up-Down Arrow 81"/>
          <p:cNvSpPr/>
          <p:nvPr/>
        </p:nvSpPr>
        <p:spPr>
          <a:xfrm>
            <a:off x="5514614" y="4322006"/>
            <a:ext cx="304800" cy="554794"/>
          </a:xfrm>
          <a:prstGeom prst="up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3" name="Group 82"/>
          <p:cNvGrpSpPr/>
          <p:nvPr/>
        </p:nvGrpSpPr>
        <p:grpSpPr>
          <a:xfrm>
            <a:off x="221466" y="1143001"/>
            <a:ext cx="8846334" cy="1857276"/>
            <a:chOff x="221466" y="1143001"/>
            <a:chExt cx="8846334" cy="1857276"/>
          </a:xfrm>
        </p:grpSpPr>
        <p:sp>
          <p:nvSpPr>
            <p:cNvPr id="84" name="Up-Down Arrow 83"/>
            <p:cNvSpPr/>
            <p:nvPr/>
          </p:nvSpPr>
          <p:spPr>
            <a:xfrm>
              <a:off x="5491755" y="2445483"/>
              <a:ext cx="304800" cy="554794"/>
            </a:xfrm>
            <a:prstGeom prst="upDown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221466" y="1417093"/>
              <a:ext cx="201850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Statistics &amp; </a:t>
              </a:r>
            </a:p>
            <a:p>
              <a:r>
                <a:rPr lang="en-US" dirty="0" smtClean="0"/>
                <a:t>Machine Learning</a:t>
              </a:r>
              <a:endParaRPr lang="en-US" dirty="0"/>
            </a:p>
          </p:txBody>
        </p:sp>
        <p:sp>
          <p:nvSpPr>
            <p:cNvPr id="86" name="Rounded Rectangle 85"/>
            <p:cNvSpPr/>
            <p:nvPr/>
          </p:nvSpPr>
          <p:spPr>
            <a:xfrm>
              <a:off x="2462172" y="1143001"/>
              <a:ext cx="6605628" cy="1219199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dirty="0" smtClean="0"/>
                <a:t>Regression, Classification</a:t>
              </a:r>
            </a:p>
            <a:p>
              <a:pPr algn="r"/>
              <a:r>
                <a:rPr lang="en-US" dirty="0" smtClean="0"/>
                <a:t>Regularization, Cross Validation</a:t>
              </a:r>
            </a:p>
            <a:p>
              <a:pPr algn="r"/>
              <a:r>
                <a:rPr lang="en-US" dirty="0" smtClean="0"/>
                <a:t>…</a:t>
              </a:r>
            </a:p>
          </p:txBody>
        </p:sp>
        <p:grpSp>
          <p:nvGrpSpPr>
            <p:cNvPr id="87" name="Group 86"/>
            <p:cNvGrpSpPr/>
            <p:nvPr/>
          </p:nvGrpSpPr>
          <p:grpSpPr>
            <a:xfrm>
              <a:off x="2561928" y="1209334"/>
              <a:ext cx="1590194" cy="1086532"/>
              <a:chOff x="528202" y="1191527"/>
              <a:chExt cx="3434198" cy="2346488"/>
            </a:xfrm>
          </p:grpSpPr>
          <p:pic>
            <p:nvPicPr>
              <p:cNvPr id="90" name="Picture 89"/>
              <p:cNvPicPr>
                <a:picLocks noChangeAspect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 flipH="1">
                <a:off x="925865" y="2002043"/>
                <a:ext cx="319208" cy="32628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91" name="Picture 13" descr="C:\Users\ioannidiss.AM\AppData\Local\Microsoft\Windows\Temporary Internet Files\Content.IE5\RQ0SPBYQ\MC900433954[1].PNG"/>
              <p:cNvPicPr>
                <a:picLocks noChangeAspect="1" noChangeArrowheads="1"/>
              </p:cNvPicPr>
              <p:nvPr/>
            </p:nvPicPr>
            <p:blipFill>
              <a:blip r:embed="rId7" cstate="print"/>
              <a:srcRect/>
              <a:stretch>
                <a:fillRect/>
              </a:stretch>
            </p:blipFill>
            <p:spPr bwMode="auto">
              <a:xfrm flipH="1">
                <a:off x="931111" y="2406754"/>
                <a:ext cx="321321" cy="3213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92" name="Picture 10" descr="C:\Users\ioannidiss.AM\AppData\Local\Microsoft\Windows\Temporary Internet Files\Content.IE5\P3O3245A\MC900432626[1].PNG"/>
              <p:cNvPicPr>
                <a:picLocks noChangeAspect="1" noChangeArrowheads="1"/>
              </p:cNvPicPr>
              <p:nvPr/>
            </p:nvPicPr>
            <p:blipFill>
              <a:blip r:embed="rId8" cstate="print"/>
              <a:srcRect/>
              <a:stretch>
                <a:fillRect/>
              </a:stretch>
            </p:blipFill>
            <p:spPr bwMode="auto">
              <a:xfrm flipH="1">
                <a:off x="914400" y="3193822"/>
                <a:ext cx="311373" cy="31137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93" name="TextBox 92"/>
              <p:cNvSpPr txBox="1"/>
              <p:nvPr/>
            </p:nvSpPr>
            <p:spPr>
              <a:xfrm rot="19289708">
                <a:off x="1890104" y="1343926"/>
                <a:ext cx="990600" cy="3323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0" b="1" dirty="0" smtClean="0"/>
                  <a:t>Age</a:t>
                </a:r>
                <a:endParaRPr lang="en-US" sz="700" b="1" dirty="0"/>
              </a:p>
            </p:txBody>
          </p:sp>
          <p:sp>
            <p:nvSpPr>
              <p:cNvPr id="94" name="Rectangle 93"/>
              <p:cNvSpPr/>
              <p:nvPr/>
            </p:nvSpPr>
            <p:spPr bwMode="auto">
              <a:xfrm rot="16200000">
                <a:off x="1652165" y="2809010"/>
                <a:ext cx="307881" cy="900545"/>
              </a:xfrm>
              <a:prstGeom prst="rect">
                <a:avLst/>
              </a:prstGeom>
              <a:solidFill>
                <a:srgbClr val="FF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1" fontAlgn="base" latinLnBrk="0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6" charset="0"/>
                  <a:buNone/>
                  <a:tabLst/>
                </a:pPr>
                <a:endParaRPr kumimoji="0" lang="en-US" sz="700" b="1" i="0" u="none" strike="noStrike" cap="none" normalizeH="0" baseline="0" smtClean="0">
                  <a:ln>
                    <a:noFill/>
                  </a:ln>
                  <a:effectLst/>
                  <a:latin typeface="Arial" charset="0"/>
                </a:endParaRPr>
              </a:p>
            </p:txBody>
          </p:sp>
          <p:sp>
            <p:nvSpPr>
              <p:cNvPr id="95" name="Rectangle 94"/>
              <p:cNvSpPr/>
              <p:nvPr/>
            </p:nvSpPr>
            <p:spPr bwMode="auto">
              <a:xfrm>
                <a:off x="1369688" y="1965422"/>
                <a:ext cx="277091" cy="609600"/>
              </a:xfrm>
              <a:prstGeom prst="rect">
                <a:avLst/>
              </a:prstGeom>
              <a:solidFill>
                <a:srgbClr val="FF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1" fontAlgn="base" latinLnBrk="0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6" charset="0"/>
                  <a:buNone/>
                  <a:tabLst/>
                </a:pPr>
                <a:endParaRPr kumimoji="0" lang="en-US" sz="700" b="1" i="0" u="none" strike="noStrike" cap="none" normalizeH="0" baseline="0" smtClean="0">
                  <a:ln>
                    <a:noFill/>
                  </a:ln>
                  <a:effectLst/>
                  <a:latin typeface="Arial" charset="0"/>
                </a:endParaRPr>
              </a:p>
            </p:txBody>
          </p:sp>
          <p:pic>
            <p:nvPicPr>
              <p:cNvPr id="96" name="Picture 95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407446" y="2007962"/>
                <a:ext cx="227180" cy="212563"/>
              </a:xfrm>
              <a:prstGeom prst="rect">
                <a:avLst/>
              </a:prstGeom>
              <a:ln w="12700" cmpd="sng">
                <a:noFill/>
              </a:ln>
            </p:spPr>
          </p:pic>
          <p:cxnSp>
            <p:nvCxnSpPr>
              <p:cNvPr id="97" name="Straight Connector 96"/>
              <p:cNvCxnSpPr/>
              <p:nvPr/>
            </p:nvCxnSpPr>
            <p:spPr bwMode="auto">
              <a:xfrm>
                <a:off x="1369688" y="2270222"/>
                <a:ext cx="277091" cy="0"/>
              </a:xfrm>
              <a:prstGeom prst="line">
                <a:avLst/>
              </a:prstGeom>
              <a:solidFill>
                <a:srgbClr val="00B8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98" name="Straight Connector 97"/>
              <p:cNvCxnSpPr/>
              <p:nvPr/>
            </p:nvCxnSpPr>
            <p:spPr bwMode="auto">
              <a:xfrm>
                <a:off x="1646779" y="3108422"/>
                <a:ext cx="0" cy="304800"/>
              </a:xfrm>
              <a:prstGeom prst="line">
                <a:avLst/>
              </a:prstGeom>
              <a:solidFill>
                <a:srgbClr val="00B8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pic>
            <p:nvPicPr>
              <p:cNvPr id="99" name="Picture 98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425570" y="3159554"/>
                <a:ext cx="147818" cy="228600"/>
              </a:xfrm>
              <a:prstGeom prst="rect">
                <a:avLst/>
              </a:prstGeom>
            </p:spPr>
          </p:pic>
          <p:sp>
            <p:nvSpPr>
              <p:cNvPr id="100" name="TextBox 40"/>
              <p:cNvSpPr txBox="1">
                <a:spLocks noChangeArrowheads="1"/>
              </p:cNvSpPr>
              <p:nvPr/>
            </p:nvSpPr>
            <p:spPr bwMode="auto">
              <a:xfrm rot="16200000">
                <a:off x="1133223" y="2587481"/>
                <a:ext cx="533400" cy="50847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hangingPunct="0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:r>
                  <a:rPr lang="en-US" sz="1000" b="1" dirty="0"/>
                  <a:t>…</a:t>
                </a:r>
              </a:p>
            </p:txBody>
          </p:sp>
          <p:pic>
            <p:nvPicPr>
              <p:cNvPr id="101" name="Picture 100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434889" y="2312998"/>
                <a:ext cx="147818" cy="228600"/>
              </a:xfrm>
              <a:prstGeom prst="rect">
                <a:avLst/>
              </a:prstGeom>
            </p:spPr>
          </p:pic>
          <p:sp>
            <p:nvSpPr>
              <p:cNvPr id="102" name="Rectangle 101"/>
              <p:cNvSpPr/>
              <p:nvPr/>
            </p:nvSpPr>
            <p:spPr bwMode="auto">
              <a:xfrm>
                <a:off x="1646779" y="1965422"/>
                <a:ext cx="277091" cy="609600"/>
              </a:xfrm>
              <a:prstGeom prst="rect">
                <a:avLst/>
              </a:prstGeom>
              <a:solidFill>
                <a:srgbClr val="FF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1" fontAlgn="base" latinLnBrk="0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6" charset="0"/>
                  <a:buNone/>
                  <a:tabLst/>
                </a:pPr>
                <a:endParaRPr kumimoji="0" lang="en-US" sz="700" b="1" i="0" u="none" strike="noStrike" cap="none" normalizeH="0" baseline="0" smtClean="0">
                  <a:ln>
                    <a:noFill/>
                  </a:ln>
                  <a:effectLst/>
                  <a:latin typeface="Arial" charset="0"/>
                </a:endParaRPr>
              </a:p>
            </p:txBody>
          </p:sp>
          <p:cxnSp>
            <p:nvCxnSpPr>
              <p:cNvPr id="103" name="Straight Connector 102"/>
              <p:cNvCxnSpPr/>
              <p:nvPr/>
            </p:nvCxnSpPr>
            <p:spPr bwMode="auto">
              <a:xfrm>
                <a:off x="1928488" y="3108422"/>
                <a:ext cx="0" cy="293370"/>
              </a:xfrm>
              <a:prstGeom prst="line">
                <a:avLst/>
              </a:prstGeom>
              <a:solidFill>
                <a:srgbClr val="00B8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04" name="Straight Connector 103"/>
              <p:cNvCxnSpPr/>
              <p:nvPr/>
            </p:nvCxnSpPr>
            <p:spPr bwMode="auto">
              <a:xfrm>
                <a:off x="1649342" y="2270222"/>
                <a:ext cx="277091" cy="0"/>
              </a:xfrm>
              <a:prstGeom prst="line">
                <a:avLst/>
              </a:prstGeom>
              <a:solidFill>
                <a:srgbClr val="00B8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105" name="Rectangle 104"/>
              <p:cNvSpPr/>
              <p:nvPr/>
            </p:nvSpPr>
            <p:spPr bwMode="auto">
              <a:xfrm>
                <a:off x="1925409" y="1965422"/>
                <a:ext cx="330970" cy="609600"/>
              </a:xfrm>
              <a:prstGeom prst="rect">
                <a:avLst/>
              </a:prstGeom>
              <a:solidFill>
                <a:srgbClr val="FF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1" fontAlgn="base" latinLnBrk="0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6" charset="0"/>
                  <a:buNone/>
                  <a:tabLst/>
                </a:pPr>
                <a:endParaRPr kumimoji="0" lang="en-US" sz="700" b="1" i="0" u="none" strike="noStrike" cap="none" normalizeH="0" baseline="0" smtClean="0">
                  <a:ln>
                    <a:noFill/>
                  </a:ln>
                  <a:effectLst/>
                  <a:latin typeface="Arial" charset="0"/>
                </a:endParaRPr>
              </a:p>
            </p:txBody>
          </p:sp>
          <p:cxnSp>
            <p:nvCxnSpPr>
              <p:cNvPr id="106" name="Straight Connector 105"/>
              <p:cNvCxnSpPr/>
              <p:nvPr/>
            </p:nvCxnSpPr>
            <p:spPr bwMode="auto">
              <a:xfrm>
                <a:off x="1918482" y="2270222"/>
                <a:ext cx="337897" cy="0"/>
              </a:xfrm>
              <a:prstGeom prst="line">
                <a:avLst/>
              </a:prstGeom>
              <a:solidFill>
                <a:srgbClr val="00B8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107" name="TextBox 106"/>
              <p:cNvSpPr txBox="1"/>
              <p:nvPr/>
            </p:nvSpPr>
            <p:spPr>
              <a:xfrm>
                <a:off x="1867682" y="1985534"/>
                <a:ext cx="533402" cy="2658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" b="1" dirty="0" smtClean="0"/>
                  <a:t>19ys</a:t>
                </a:r>
                <a:endParaRPr lang="en-US" sz="200" b="1" dirty="0"/>
              </a:p>
            </p:txBody>
          </p:sp>
          <p:sp>
            <p:nvSpPr>
              <p:cNvPr id="108" name="TextBox 107"/>
              <p:cNvSpPr txBox="1"/>
              <p:nvPr/>
            </p:nvSpPr>
            <p:spPr>
              <a:xfrm>
                <a:off x="1875377" y="2298805"/>
                <a:ext cx="533402" cy="2658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" b="1" dirty="0" smtClean="0"/>
                  <a:t>34ys</a:t>
                </a:r>
                <a:endParaRPr lang="en-US" sz="200" b="1" dirty="0"/>
              </a:p>
            </p:txBody>
          </p:sp>
          <p:sp>
            <p:nvSpPr>
              <p:cNvPr id="109" name="TextBox 108"/>
              <p:cNvSpPr txBox="1"/>
              <p:nvPr/>
            </p:nvSpPr>
            <p:spPr>
              <a:xfrm>
                <a:off x="1593669" y="1993212"/>
                <a:ext cx="434110" cy="3988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" b="1" dirty="0" smtClean="0"/>
                  <a:t>40K</a:t>
                </a:r>
                <a:endParaRPr lang="en-US" sz="200" b="1" dirty="0"/>
              </a:p>
            </p:txBody>
          </p:sp>
          <p:sp>
            <p:nvSpPr>
              <p:cNvPr id="110" name="TextBox 109"/>
              <p:cNvSpPr txBox="1"/>
              <p:nvPr/>
            </p:nvSpPr>
            <p:spPr>
              <a:xfrm>
                <a:off x="1585203" y="2298786"/>
                <a:ext cx="434110" cy="3988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" b="1" dirty="0" smtClean="0"/>
                  <a:t>55K</a:t>
                </a:r>
                <a:endParaRPr lang="en-US" sz="200" b="1" dirty="0"/>
              </a:p>
            </p:txBody>
          </p:sp>
          <p:sp>
            <p:nvSpPr>
              <p:cNvPr id="111" name="TextBox 110"/>
              <p:cNvSpPr txBox="1"/>
              <p:nvPr/>
            </p:nvSpPr>
            <p:spPr>
              <a:xfrm>
                <a:off x="1570579" y="3139208"/>
                <a:ext cx="434110" cy="3988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" b="1" dirty="0" smtClean="0"/>
                  <a:t>90K</a:t>
                </a:r>
                <a:endParaRPr lang="en-US" sz="200" b="1" dirty="0"/>
              </a:p>
            </p:txBody>
          </p:sp>
          <p:sp>
            <p:nvSpPr>
              <p:cNvPr id="112" name="TextBox 111"/>
              <p:cNvSpPr txBox="1"/>
              <p:nvPr/>
            </p:nvSpPr>
            <p:spPr>
              <a:xfrm>
                <a:off x="1876148" y="3131511"/>
                <a:ext cx="509540" cy="3323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" b="1" dirty="0" smtClean="0"/>
                  <a:t>24ys</a:t>
                </a:r>
                <a:endParaRPr lang="en-US" sz="200" b="1" dirty="0"/>
              </a:p>
            </p:txBody>
          </p:sp>
          <p:sp>
            <p:nvSpPr>
              <p:cNvPr id="113" name="TextBox 112"/>
              <p:cNvSpPr txBox="1"/>
              <p:nvPr/>
            </p:nvSpPr>
            <p:spPr>
              <a:xfrm rot="19289708">
                <a:off x="1295105" y="1424834"/>
                <a:ext cx="990600" cy="3323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0" b="1" dirty="0" smtClean="0"/>
                  <a:t>Gender</a:t>
                </a:r>
                <a:endParaRPr lang="en-US" sz="700" b="1" dirty="0"/>
              </a:p>
            </p:txBody>
          </p:sp>
          <p:sp>
            <p:nvSpPr>
              <p:cNvPr id="114" name="TextBox 113"/>
              <p:cNvSpPr txBox="1"/>
              <p:nvPr/>
            </p:nvSpPr>
            <p:spPr>
              <a:xfrm rot="19289708">
                <a:off x="1575118" y="1403193"/>
                <a:ext cx="990600" cy="3323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0" b="1" dirty="0" smtClean="0"/>
                  <a:t>Weight</a:t>
                </a:r>
                <a:endParaRPr lang="en-US" sz="700" b="1" dirty="0"/>
              </a:p>
            </p:txBody>
          </p:sp>
          <p:pic>
            <p:nvPicPr>
              <p:cNvPr id="115" name="Picture 114"/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33400" y="1600200"/>
                <a:ext cx="755985" cy="254167"/>
              </a:xfrm>
              <a:prstGeom prst="rect">
                <a:avLst/>
              </a:prstGeom>
            </p:spPr>
          </p:pic>
          <p:sp>
            <p:nvSpPr>
              <p:cNvPr id="116" name="Left Brace 115"/>
              <p:cNvSpPr/>
              <p:nvPr/>
            </p:nvSpPr>
            <p:spPr bwMode="auto">
              <a:xfrm>
                <a:off x="714022" y="2161916"/>
                <a:ext cx="152400" cy="1196529"/>
              </a:xfrm>
              <a:prstGeom prst="leftBrace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1" fontAlgn="base" latinLnBrk="0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6" charset="0"/>
                  <a:buNone/>
                  <a:tabLst/>
                </a:pPr>
                <a:endParaRPr kumimoji="0" lang="en-US" sz="700" b="1" i="0" u="none" strike="noStrike" cap="none" normalizeH="0" baseline="0" smtClean="0">
                  <a:ln>
                    <a:noFill/>
                  </a:ln>
                  <a:effectLst/>
                  <a:latin typeface="Arial" charset="0"/>
                </a:endParaRPr>
              </a:p>
            </p:txBody>
          </p:sp>
          <p:pic>
            <p:nvPicPr>
              <p:cNvPr id="117" name="Picture 116"/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28202" y="2683780"/>
                <a:ext cx="136518" cy="114500"/>
              </a:xfrm>
              <a:prstGeom prst="rect">
                <a:avLst/>
              </a:prstGeom>
            </p:spPr>
          </p:pic>
          <p:grpSp>
            <p:nvGrpSpPr>
              <p:cNvPr id="118" name="Group 117"/>
              <p:cNvGrpSpPr/>
              <p:nvPr/>
            </p:nvGrpSpPr>
            <p:grpSpPr>
              <a:xfrm>
                <a:off x="2277107" y="1191527"/>
                <a:ext cx="1685293" cy="2242678"/>
                <a:chOff x="2286000" y="886727"/>
                <a:chExt cx="1685293" cy="2242678"/>
              </a:xfrm>
            </p:grpSpPr>
            <p:sp>
              <p:nvSpPr>
                <p:cNvPr id="124" name="Rectangle 123"/>
                <p:cNvSpPr/>
                <p:nvPr/>
              </p:nvSpPr>
              <p:spPr bwMode="auto">
                <a:xfrm>
                  <a:off x="2439445" y="1637921"/>
                  <a:ext cx="277091" cy="609600"/>
                </a:xfrm>
                <a:prstGeom prst="rect">
                  <a:avLst/>
                </a:prstGeom>
                <a:solidFill>
                  <a:srgbClr val="FFFFFF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457200" rtl="0" eaLnBrk="1" fontAlgn="base" latinLnBrk="0" hangingPunct="0">
                    <a:lnSpc>
                      <a:spcPct val="93000"/>
                    </a:lnSpc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itchFamily="16" charset="0"/>
                    <a:buNone/>
                    <a:tabLst/>
                  </a:pPr>
                  <a:endParaRPr kumimoji="0" lang="en-US" sz="700" b="1" i="0" u="none" strike="noStrike" cap="none" normalizeH="0" baseline="0" smtClean="0">
                    <a:ln>
                      <a:noFill/>
                    </a:ln>
                    <a:effectLst/>
                    <a:latin typeface="Arial" charset="0"/>
                  </a:endParaRPr>
                </a:p>
              </p:txBody>
            </p:sp>
            <p:cxnSp>
              <p:nvCxnSpPr>
                <p:cNvPr id="125" name="Straight Connector 124"/>
                <p:cNvCxnSpPr/>
                <p:nvPr/>
              </p:nvCxnSpPr>
              <p:spPr bwMode="auto">
                <a:xfrm>
                  <a:off x="2439445" y="1942721"/>
                  <a:ext cx="277091" cy="0"/>
                </a:xfrm>
                <a:prstGeom prst="line">
                  <a:avLst/>
                </a:prstGeom>
                <a:solidFill>
                  <a:srgbClr val="00B8FF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126" name="TextBox 125"/>
                <p:cNvSpPr txBox="1"/>
                <p:nvPr/>
              </p:nvSpPr>
              <p:spPr>
                <a:xfrm rot="19289708">
                  <a:off x="2286000" y="886727"/>
                  <a:ext cx="1685293" cy="33233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400" b="1" dirty="0" smtClean="0"/>
                    <a:t>Blood Pressure </a:t>
                  </a:r>
                  <a:endParaRPr lang="en-US" sz="700" b="1" dirty="0"/>
                </a:p>
              </p:txBody>
            </p:sp>
            <p:sp>
              <p:nvSpPr>
                <p:cNvPr id="127" name="TextBox 126"/>
                <p:cNvSpPr txBox="1"/>
                <p:nvPr/>
              </p:nvSpPr>
              <p:spPr>
                <a:xfrm>
                  <a:off x="2377356" y="1640590"/>
                  <a:ext cx="589211" cy="36557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500" b="1" dirty="0" smtClean="0"/>
                    <a:t>3.1</a:t>
                  </a:r>
                  <a:endParaRPr lang="en-US" sz="500" b="1" dirty="0"/>
                </a:p>
              </p:txBody>
            </p:sp>
            <p:sp>
              <p:nvSpPr>
                <p:cNvPr id="128" name="TextBox 127"/>
                <p:cNvSpPr txBox="1"/>
                <p:nvPr/>
              </p:nvSpPr>
              <p:spPr>
                <a:xfrm>
                  <a:off x="2368890" y="1925633"/>
                  <a:ext cx="589211" cy="36557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500" b="1" dirty="0" smtClean="0"/>
                    <a:t>1.2</a:t>
                  </a:r>
                  <a:endParaRPr lang="en-US" sz="500" b="1" dirty="0"/>
                </a:p>
              </p:txBody>
            </p:sp>
            <p:sp>
              <p:nvSpPr>
                <p:cNvPr id="129" name="Rectangle 128"/>
                <p:cNvSpPr/>
                <p:nvPr/>
              </p:nvSpPr>
              <p:spPr bwMode="auto">
                <a:xfrm rot="16200000">
                  <a:off x="2439446" y="2780920"/>
                  <a:ext cx="276578" cy="304799"/>
                </a:xfrm>
                <a:prstGeom prst="rect">
                  <a:avLst/>
                </a:prstGeom>
                <a:solidFill>
                  <a:srgbClr val="FFFFFF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457200" rtl="0" eaLnBrk="1" fontAlgn="base" latinLnBrk="0" hangingPunct="0">
                    <a:lnSpc>
                      <a:spcPct val="93000"/>
                    </a:lnSpc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itchFamily="16" charset="0"/>
                    <a:buNone/>
                    <a:tabLst/>
                  </a:pPr>
                  <a:endParaRPr kumimoji="0" lang="en-US" sz="700" b="1" i="0" u="none" strike="noStrike" cap="none" normalizeH="0" baseline="0" smtClean="0">
                    <a:ln>
                      <a:noFill/>
                    </a:ln>
                    <a:effectLst/>
                    <a:latin typeface="Arial" charset="0"/>
                  </a:endParaRPr>
                </a:p>
              </p:txBody>
            </p:sp>
            <p:sp>
              <p:nvSpPr>
                <p:cNvPr id="130" name="TextBox 129"/>
                <p:cNvSpPr txBox="1"/>
                <p:nvPr/>
              </p:nvSpPr>
              <p:spPr>
                <a:xfrm>
                  <a:off x="2363623" y="2763832"/>
                  <a:ext cx="589211" cy="36557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500" b="1" dirty="0" smtClean="0"/>
                    <a:t>2.5</a:t>
                  </a:r>
                  <a:endParaRPr lang="en-US" sz="500" b="1" dirty="0"/>
                </a:p>
              </p:txBody>
            </p:sp>
          </p:grpSp>
          <p:pic>
            <p:nvPicPr>
              <p:cNvPr id="119" name="Picture 118"/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971800" y="1613430"/>
                <a:ext cx="702544" cy="229403"/>
              </a:xfrm>
              <a:prstGeom prst="rect">
                <a:avLst/>
              </a:prstGeom>
            </p:spPr>
          </p:pic>
          <p:sp>
            <p:nvSpPr>
              <p:cNvPr id="120" name="Rectangle 119"/>
              <p:cNvSpPr/>
              <p:nvPr/>
            </p:nvSpPr>
            <p:spPr bwMode="auto">
              <a:xfrm>
                <a:off x="1353837" y="1954557"/>
                <a:ext cx="923282" cy="322562"/>
              </a:xfrm>
              <a:prstGeom prst="rect">
                <a:avLst/>
              </a:prstGeom>
              <a:solidFill>
                <a:srgbClr val="00B8FF">
                  <a:alpha val="35000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1" fontAlgn="base" latinLnBrk="0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6" charset="0"/>
                  <a:buNone/>
                  <a:tabLst/>
                </a:pPr>
                <a:endParaRPr kumimoji="0" lang="en-US" sz="700" b="1" i="0" u="none" strike="noStrike" cap="none" normalizeH="0" baseline="0" smtClean="0">
                  <a:ln>
                    <a:noFill/>
                  </a:ln>
                  <a:effectLst/>
                  <a:latin typeface="Arial" charset="0"/>
                </a:endParaRPr>
              </a:p>
            </p:txBody>
          </p:sp>
          <p:sp>
            <p:nvSpPr>
              <p:cNvPr id="121" name="Rectangle 120"/>
              <p:cNvSpPr/>
              <p:nvPr/>
            </p:nvSpPr>
            <p:spPr bwMode="auto">
              <a:xfrm>
                <a:off x="2429518" y="1947701"/>
                <a:ext cx="288038" cy="284177"/>
              </a:xfrm>
              <a:prstGeom prst="rect">
                <a:avLst/>
              </a:prstGeom>
              <a:solidFill>
                <a:srgbClr val="00B8FF">
                  <a:alpha val="35000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1" fontAlgn="base" latinLnBrk="0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6" charset="0"/>
                  <a:buNone/>
                  <a:tabLst/>
                </a:pPr>
                <a:endParaRPr kumimoji="0" lang="en-US" sz="700" b="1" i="0" u="none" strike="noStrike" cap="none" normalizeH="0" baseline="0" smtClean="0">
                  <a:ln>
                    <a:noFill/>
                  </a:ln>
                  <a:effectLst/>
                  <a:latin typeface="Arial" charset="0"/>
                </a:endParaRPr>
              </a:p>
            </p:txBody>
          </p:sp>
          <p:cxnSp>
            <p:nvCxnSpPr>
              <p:cNvPr id="122" name="Straight Connector 121"/>
              <p:cNvCxnSpPr/>
              <p:nvPr/>
            </p:nvCxnSpPr>
            <p:spPr bwMode="auto">
              <a:xfrm>
                <a:off x="911393" y="1854367"/>
                <a:ext cx="384007" cy="203033"/>
              </a:xfrm>
              <a:prstGeom prst="line">
                <a:avLst/>
              </a:prstGeom>
              <a:solidFill>
                <a:srgbClr val="00B8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23" name="Straight Connector 122"/>
              <p:cNvCxnSpPr/>
              <p:nvPr/>
            </p:nvCxnSpPr>
            <p:spPr bwMode="auto">
              <a:xfrm flipH="1">
                <a:off x="2717556" y="1842833"/>
                <a:ext cx="605516" cy="246957"/>
              </a:xfrm>
              <a:prstGeom prst="line">
                <a:avLst/>
              </a:prstGeom>
              <a:solidFill>
                <a:srgbClr val="00B8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pic>
          <p:nvPicPr>
            <p:cNvPr id="88" name="Picture 87"/>
            <p:cNvPicPr>
              <a:picLocks noChangeAspect="1"/>
            </p:cNvPicPr>
            <p:nvPr/>
          </p:nvPicPr>
          <p:blipFill>
            <a:blip r:embed="rId14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5334000" y="1267815"/>
              <a:ext cx="570389" cy="944902"/>
            </a:xfrm>
            <a:prstGeom prst="rect">
              <a:avLst/>
            </a:prstGeom>
          </p:spPr>
        </p:pic>
        <p:pic>
          <p:nvPicPr>
            <p:cNvPr id="89" name="Picture 88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4038600" y="1196099"/>
              <a:ext cx="1189081" cy="1059930"/>
            </a:xfrm>
            <a:prstGeom prst="rect">
              <a:avLst/>
            </a:prstGeom>
            <a:solidFill>
              <a:schemeClr val="bg1"/>
            </a:solidFill>
          </p:spPr>
        </p:pic>
      </p:grpSp>
      <p:pic>
        <p:nvPicPr>
          <p:cNvPr id="131" name="Picture 130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384800" y="3200400"/>
            <a:ext cx="1947848" cy="853459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5266EC2-25C9-064A-B56B-A50F6AAFCA6B}" type="slidenum">
              <a:rPr lang="en-US" altLang="en-US" smtClean="0"/>
              <a:pPr>
                <a:defRPr/>
              </a:pPr>
              <a:t>17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29551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/>
      <p:bldP spid="78" grpId="0"/>
      <p:bldP spid="79" grpId="0" animBg="1"/>
      <p:bldP spid="8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What is Spark?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EECE5698: Lecture 0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5266EC2-25C9-064A-B56B-A50F6AAFCA6B}" type="slidenum">
              <a:rPr lang="en-US" altLang="en-US" smtClean="0"/>
              <a:pPr>
                <a:defRPr/>
              </a:pPr>
              <a:t>18</a:t>
            </a:fld>
            <a:endParaRPr lang="en-US" altLang="en-US"/>
          </a:p>
        </p:txBody>
      </p:sp>
      <p:sp>
        <p:nvSpPr>
          <p:cNvPr id="6" name="Rectangle 5"/>
          <p:cNvSpPr/>
          <p:nvPr/>
        </p:nvSpPr>
        <p:spPr>
          <a:xfrm>
            <a:off x="0" y="1071881"/>
            <a:ext cx="6892126" cy="53860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000" dirty="0" smtClean="0"/>
          </a:p>
          <a:p>
            <a:pPr marL="285750" indent="-285750">
              <a:buFont typeface="Wingdings" charset="2"/>
              <a:buChar char="q"/>
            </a:pPr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A general engine for </a:t>
            </a:r>
            <a:r>
              <a:rPr lang="en-US" b="1" dirty="0">
                <a:latin typeface="Helvetica Neue" charset="0"/>
                <a:ea typeface="Helvetica Neue" charset="0"/>
                <a:cs typeface="Helvetica Neue" charset="0"/>
              </a:rPr>
              <a:t>large-scale data </a:t>
            </a:r>
            <a:r>
              <a:rPr lang="en-US" b="1" dirty="0" smtClean="0">
                <a:latin typeface="Helvetica Neue" charset="0"/>
                <a:ea typeface="Helvetica Neue" charset="0"/>
                <a:cs typeface="Helvetica Neue" charset="0"/>
              </a:rPr>
              <a:t>processing</a:t>
            </a:r>
          </a:p>
          <a:p>
            <a:endParaRPr lang="en-US" dirty="0" smtClean="0">
              <a:latin typeface="Helvetica Neue" charset="0"/>
              <a:ea typeface="Helvetica Neue" charset="0"/>
              <a:cs typeface="Helvetica Neue" charset="0"/>
            </a:endParaRPr>
          </a:p>
          <a:p>
            <a:pPr marL="285750" indent="-285750">
              <a:buFont typeface="Wingdings" charset="2"/>
              <a:buChar char="q"/>
            </a:pPr>
            <a:endParaRPr lang="en-US" b="1" dirty="0">
              <a:latin typeface="Helvetica Neue" charset="0"/>
              <a:ea typeface="Helvetica Neue" charset="0"/>
              <a:cs typeface="Helvetica Neue" charset="0"/>
            </a:endParaRPr>
          </a:p>
          <a:p>
            <a:pPr marL="285750" indent="-285750">
              <a:buFont typeface="Wingdings" charset="2"/>
              <a:buChar char="q"/>
            </a:pPr>
            <a:r>
              <a:rPr lang="en-US" b="1" dirty="0" smtClean="0">
                <a:latin typeface="Helvetica Neue" charset="0"/>
                <a:ea typeface="Helvetica Neue" charset="0"/>
                <a:cs typeface="Helvetica Neue" charset="0"/>
              </a:rPr>
              <a:t>Extensively </a:t>
            </a:r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used in the industry</a:t>
            </a:r>
            <a:endParaRPr lang="en-US" b="1" dirty="0" smtClean="0">
              <a:latin typeface="Helvetica Neue" charset="0"/>
              <a:ea typeface="Helvetica Neue" charset="0"/>
              <a:cs typeface="Helvetica Neue" charset="0"/>
            </a:endParaRPr>
          </a:p>
          <a:p>
            <a:pPr marL="285750" indent="-285750">
              <a:buFont typeface="Wingdings" charset="2"/>
              <a:buChar char="q"/>
            </a:pPr>
            <a:endParaRPr lang="en-US" b="1" dirty="0" smtClean="0">
              <a:latin typeface="Helvetica Neue" charset="0"/>
              <a:ea typeface="Helvetica Neue" charset="0"/>
              <a:cs typeface="Helvetica Neue" charset="0"/>
            </a:endParaRPr>
          </a:p>
          <a:p>
            <a:endParaRPr lang="en-US" b="1" dirty="0">
              <a:latin typeface="Helvetica Neue" charset="0"/>
              <a:ea typeface="Helvetica Neue" charset="0"/>
              <a:cs typeface="Helvetica Neue" charset="0"/>
            </a:endParaRPr>
          </a:p>
          <a:p>
            <a:pPr marL="285750" indent="-285750">
              <a:buFont typeface="Wingdings" charset="2"/>
              <a:buChar char="q"/>
            </a:pPr>
            <a:r>
              <a:rPr lang="en-US" b="1" dirty="0" smtClean="0">
                <a:latin typeface="Helvetica Neue" charset="0"/>
                <a:ea typeface="Helvetica Neue" charset="0"/>
                <a:cs typeface="Helvetica Neue" charset="0"/>
              </a:rPr>
              <a:t>Seamlessly integrates </a:t>
            </a:r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with Python, itself a powerful </a:t>
            </a:r>
            <a:r>
              <a:rPr lang="en-US" b="1" dirty="0" smtClean="0">
                <a:latin typeface="Helvetica Neue" charset="0"/>
                <a:ea typeface="Helvetica Neue" charset="0"/>
                <a:cs typeface="Helvetica Neue" charset="0"/>
              </a:rPr>
              <a:t>general-purpose</a:t>
            </a:r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 programming language</a:t>
            </a:r>
          </a:p>
          <a:p>
            <a:r>
              <a:rPr lang="el-GR" dirty="0" smtClean="0">
                <a:latin typeface="Helvetica Neue" charset="0"/>
                <a:ea typeface="Helvetica Neue" charset="0"/>
                <a:cs typeface="Helvetica Neue" charset="0"/>
              </a:rPr>
              <a:t> </a:t>
            </a:r>
            <a:endParaRPr lang="en-US" dirty="0" smtClean="0">
              <a:latin typeface="Helvetica Neue" charset="0"/>
              <a:ea typeface="Helvetica Neue" charset="0"/>
              <a:cs typeface="Helvetica Neue" charset="0"/>
            </a:endParaRPr>
          </a:p>
          <a:p>
            <a:pPr marL="285750" indent="-285750">
              <a:buFont typeface="Wingdings" charset="2"/>
              <a:buChar char="q"/>
            </a:pPr>
            <a:endParaRPr lang="en-US" dirty="0">
              <a:latin typeface="Helvetica Neue" charset="0"/>
              <a:ea typeface="Helvetica Neue" charset="0"/>
              <a:cs typeface="Helvetica Neue" charset="0"/>
            </a:endParaRPr>
          </a:p>
          <a:p>
            <a:pPr marL="285750" indent="-285750">
              <a:buFont typeface="Wingdings" charset="2"/>
              <a:buChar char="q"/>
            </a:pPr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Very </a:t>
            </a:r>
            <a:r>
              <a:rPr lang="en-US" b="1" dirty="0" smtClean="0">
                <a:latin typeface="Helvetica Neue" charset="0"/>
                <a:ea typeface="Helvetica Neue" charset="0"/>
                <a:cs typeface="Helvetica Neue" charset="0"/>
              </a:rPr>
              <a:t>easy to parallelize </a:t>
            </a:r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your programs, and learn map reduce concepts</a:t>
            </a:r>
          </a:p>
          <a:p>
            <a:pPr marL="285750" indent="-285750">
              <a:buFont typeface="Wingdings" charset="2"/>
              <a:buChar char="q"/>
            </a:pPr>
            <a:endParaRPr lang="en-US" dirty="0" smtClean="0">
              <a:latin typeface="Helvetica Neue" charset="0"/>
              <a:ea typeface="Helvetica Neue" charset="0"/>
              <a:cs typeface="Helvetica Neue" charset="0"/>
            </a:endParaRPr>
          </a:p>
          <a:p>
            <a:endParaRPr lang="en-US" dirty="0">
              <a:latin typeface="Helvetica Neue" charset="0"/>
              <a:ea typeface="Helvetica Neue" charset="0"/>
              <a:cs typeface="Helvetica Neue" charset="0"/>
            </a:endParaRPr>
          </a:p>
          <a:p>
            <a:pPr marL="285750" indent="-285750">
              <a:buFont typeface="Wingdings" charset="2"/>
              <a:buChar char="q"/>
            </a:pPr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Class will be </a:t>
            </a:r>
            <a:r>
              <a:rPr lang="en-US" b="1" dirty="0" smtClean="0">
                <a:latin typeface="Helvetica Neue" charset="0"/>
                <a:ea typeface="Helvetica Neue" charset="0"/>
                <a:cs typeface="Helvetica Neue" charset="0"/>
              </a:rPr>
              <a:t>self-contained</a:t>
            </a:r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: you can do with </a:t>
            </a:r>
            <a:r>
              <a:rPr lang="en-US" dirty="0" err="1" smtClean="0">
                <a:latin typeface="Helvetica Neue" charset="0"/>
                <a:ea typeface="Helvetica Neue" charset="0"/>
                <a:cs typeface="Helvetica Neue" charset="0"/>
              </a:rPr>
              <a:t>Spark+Python</a:t>
            </a:r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everything you learn here, and much more!</a:t>
            </a:r>
            <a:endParaRPr lang="en-US" dirty="0">
              <a:latin typeface="Helvetica Neue" charset="0"/>
              <a:ea typeface="Helvetica Neue" charset="0"/>
              <a:cs typeface="Helvetica Neue" charset="0"/>
            </a:endParaRP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8249" y="1071881"/>
            <a:ext cx="1919628" cy="102107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0709" y="2438400"/>
            <a:ext cx="2237168" cy="75564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834082" y="2133600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+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098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52400" y="1316357"/>
            <a:ext cx="8229600" cy="2417444"/>
          </a:xfrm>
        </p:spPr>
        <p:txBody>
          <a:bodyPr/>
          <a:lstStyle/>
          <a:p>
            <a:pPr>
              <a:buFont typeface="Wingdings" charset="2"/>
              <a:buChar char="q"/>
            </a:pPr>
            <a:r>
              <a:rPr lang="en-US" dirty="0" smtClean="0"/>
              <a:t>Research in the </a:t>
            </a:r>
          </a:p>
          <a:p>
            <a:pPr lvl="1">
              <a:buFont typeface="Wingdings" charset="2"/>
              <a:buChar char="q"/>
            </a:pPr>
            <a:r>
              <a:rPr lang="en-US" dirty="0" smtClean="0"/>
              <a:t>60s: Machine Translation</a:t>
            </a:r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lvl="1">
              <a:buFont typeface="Wingdings" charset="2"/>
              <a:buChar char="q"/>
            </a:pPr>
            <a:r>
              <a:rPr lang="en-US" dirty="0" smtClean="0"/>
              <a:t>70s: Speech Recognition, Human to Machine Interfaces</a:t>
            </a:r>
          </a:p>
          <a:p>
            <a:pPr lvl="1">
              <a:buFont typeface="Wingdings" charset="2"/>
              <a:buChar char="q"/>
            </a:pPr>
            <a:endParaRPr lang="en-US" dirty="0"/>
          </a:p>
          <a:p>
            <a:pPr lvl="1">
              <a:buFont typeface="Wingdings" charset="2"/>
              <a:buChar char="q"/>
            </a:pPr>
            <a:r>
              <a:rPr lang="en-US" dirty="0" smtClean="0"/>
              <a:t>80s: Expert Systems</a:t>
            </a:r>
          </a:p>
          <a:p>
            <a:pPr lvl="1">
              <a:buFont typeface="Wingdings" charset="2"/>
              <a:buChar char="q"/>
            </a:pPr>
            <a:endParaRPr lang="en-US" dirty="0" smtClean="0"/>
          </a:p>
          <a:p>
            <a:pPr marL="457200" lvl="1" indent="0">
              <a:buNone/>
            </a:pPr>
            <a:r>
              <a:rPr lang="en-US" dirty="0" smtClean="0"/>
              <a:t> </a:t>
            </a:r>
          </a:p>
          <a:p>
            <a:pPr lvl="1">
              <a:buFont typeface="Wingdings" charset="2"/>
              <a:buChar char="q"/>
            </a:pPr>
            <a:endParaRPr lang="en-US" dirty="0"/>
          </a:p>
          <a:p>
            <a:pPr lvl="1">
              <a:buFont typeface="Wingdings" charset="2"/>
              <a:buChar char="q"/>
            </a:pPr>
            <a:endParaRPr lang="en-US" dirty="0" smtClean="0"/>
          </a:p>
          <a:p>
            <a:pPr lvl="1">
              <a:buFont typeface="Wingdings" charset="2"/>
              <a:buChar char="q"/>
            </a:pPr>
            <a:endParaRPr lang="en-US" dirty="0" smtClean="0"/>
          </a:p>
          <a:p>
            <a:pPr lvl="1">
              <a:buFont typeface="Wingdings" charset="2"/>
              <a:buChar char="q"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Artificial Intelligence Winters (1960,1970,1980)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EECE5698: Lecture 0</a:t>
            </a:r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375400" y="3073500"/>
            <a:ext cx="23018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ALPAC Report, 1966</a:t>
            </a:r>
          </a:p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334000" y="3855253"/>
            <a:ext cx="33686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SUR program shutdown, 1974 </a:t>
            </a:r>
            <a:r>
              <a:rPr lang="en-US" dirty="0" err="1" smtClean="0"/>
              <a:t>Lighthill</a:t>
            </a:r>
            <a:r>
              <a:rPr lang="en-US" dirty="0" smtClean="0"/>
              <a:t> report, 1973 </a:t>
            </a:r>
          </a:p>
          <a:p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978400" y="5144869"/>
            <a:ext cx="37496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dirty="0" smtClean="0"/>
              <a:t>Collapse </a:t>
            </a:r>
            <a:r>
              <a:rPr lang="en-US" smtClean="0"/>
              <a:t>of LISP Market</a:t>
            </a:r>
            <a:r>
              <a:rPr lang="en-US" dirty="0" smtClean="0"/>
              <a:t>, 1987</a:t>
            </a:r>
          </a:p>
          <a:p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0625" y="1080628"/>
            <a:ext cx="2873375" cy="1925161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5266EC2-25C9-064A-B56B-A50F6AAFCA6B}" type="slidenum">
              <a:rPr lang="en-US" altLang="en-US" smtClean="0"/>
              <a:pPr>
                <a:defRPr/>
              </a:pPr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10984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By the end of the class you will…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EECE5698: Lecture 0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5266EC2-25C9-064A-B56B-A50F6AAFCA6B}" type="slidenum">
              <a:rPr lang="en-US" altLang="en-US" smtClean="0"/>
              <a:pPr>
                <a:defRPr/>
              </a:pPr>
              <a:t>19</a:t>
            </a:fld>
            <a:endParaRPr lang="en-US" altLang="en-US"/>
          </a:p>
        </p:txBody>
      </p:sp>
      <p:sp>
        <p:nvSpPr>
          <p:cNvPr id="6" name="Rectangle 5"/>
          <p:cNvSpPr/>
          <p:nvPr/>
        </p:nvSpPr>
        <p:spPr>
          <a:xfrm>
            <a:off x="0" y="1071881"/>
            <a:ext cx="7696200" cy="51090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000" dirty="0" smtClean="0"/>
          </a:p>
          <a:p>
            <a:pPr marL="285750" indent="-285750">
              <a:buFont typeface="Wingdings" charset="2"/>
              <a:buChar char="q"/>
            </a:pPr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…be confident in </a:t>
            </a:r>
            <a:r>
              <a:rPr lang="en-US" b="1" dirty="0" smtClean="0">
                <a:latin typeface="Helvetica Neue" charset="0"/>
                <a:ea typeface="Helvetica Neue" charset="0"/>
                <a:cs typeface="Helvetica Neue" charset="0"/>
              </a:rPr>
              <a:t>programming in Python and Spark</a:t>
            </a:r>
          </a:p>
          <a:p>
            <a:pPr marL="285750" indent="-285750">
              <a:buFont typeface="Wingdings" charset="2"/>
              <a:buChar char="q"/>
            </a:pPr>
            <a:endParaRPr lang="en-US" dirty="0">
              <a:latin typeface="Helvetica Neue" charset="0"/>
              <a:ea typeface="Helvetica Neue" charset="0"/>
              <a:cs typeface="Helvetica Neue" charset="0"/>
            </a:endParaRPr>
          </a:p>
          <a:p>
            <a:pPr marL="285750" indent="-285750">
              <a:buFont typeface="Wingdings" charset="2"/>
              <a:buChar char="q"/>
            </a:pPr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…have </a:t>
            </a:r>
            <a:r>
              <a:rPr lang="en-US" b="1" dirty="0" smtClean="0">
                <a:latin typeface="Helvetica Neue" charset="0"/>
                <a:ea typeface="Helvetica Neue" charset="0"/>
                <a:cs typeface="Helvetica Neue" charset="0"/>
              </a:rPr>
              <a:t>mastered map/reduce </a:t>
            </a:r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concepts</a:t>
            </a:r>
          </a:p>
          <a:p>
            <a:pPr marL="285750" indent="-285750">
              <a:buFont typeface="Wingdings" charset="2"/>
              <a:buChar char="q"/>
            </a:pPr>
            <a:endParaRPr lang="en-US" dirty="0">
              <a:latin typeface="Helvetica Neue" charset="0"/>
              <a:ea typeface="Helvetica Neue" charset="0"/>
              <a:cs typeface="Helvetica Neue" charset="0"/>
            </a:endParaRPr>
          </a:p>
          <a:p>
            <a:pPr marL="285750" indent="-285750">
              <a:buFont typeface="Wingdings" charset="2"/>
              <a:buChar char="q"/>
            </a:pPr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…understand the basic </a:t>
            </a:r>
            <a:r>
              <a:rPr lang="en-US" b="1" dirty="0" smtClean="0">
                <a:latin typeface="Helvetica Neue" charset="0"/>
                <a:ea typeface="Helvetica Neue" charset="0"/>
                <a:cs typeface="Helvetica Neue" charset="0"/>
              </a:rPr>
              <a:t>ML/statistics pipeline</a:t>
            </a:r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, i.e., how to</a:t>
            </a:r>
          </a:p>
          <a:p>
            <a:pPr marL="742950" lvl="1" indent="-285750">
              <a:buFont typeface="Wingdings" charset="2"/>
              <a:buChar char="q"/>
            </a:pPr>
            <a:r>
              <a:rPr lang="en-US" b="1" dirty="0" smtClean="0">
                <a:latin typeface="Helvetica Neue" charset="0"/>
                <a:ea typeface="Helvetica Neue" charset="0"/>
                <a:cs typeface="Helvetica Neue" charset="0"/>
              </a:rPr>
              <a:t>Train</a:t>
            </a:r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 a model</a:t>
            </a:r>
          </a:p>
          <a:p>
            <a:pPr marL="742950" lvl="1" indent="-285750">
              <a:buFont typeface="Wingdings" charset="2"/>
              <a:buChar char="q"/>
            </a:pPr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Identify </a:t>
            </a:r>
            <a:r>
              <a:rPr lang="en-US" b="1" dirty="0" smtClean="0">
                <a:latin typeface="Helvetica Neue" charset="0"/>
                <a:ea typeface="Helvetica Neue" charset="0"/>
                <a:cs typeface="Helvetica Neue" charset="0"/>
              </a:rPr>
              <a:t>important features</a:t>
            </a:r>
          </a:p>
          <a:p>
            <a:pPr marL="742950" lvl="1" indent="-285750">
              <a:buFont typeface="Wingdings" charset="2"/>
              <a:buChar char="q"/>
            </a:pPr>
            <a:r>
              <a:rPr lang="en-US" b="1" dirty="0" smtClean="0">
                <a:latin typeface="Helvetica Neue" charset="0"/>
                <a:ea typeface="Helvetica Neue" charset="0"/>
                <a:cs typeface="Helvetica Neue" charset="0"/>
              </a:rPr>
              <a:t>Validate</a:t>
            </a:r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 your model's performance</a:t>
            </a:r>
          </a:p>
          <a:p>
            <a:pPr lvl="1"/>
            <a:endParaRPr lang="en-US" dirty="0" smtClean="0">
              <a:latin typeface="Helvetica Neue" charset="0"/>
              <a:ea typeface="Helvetica Neue" charset="0"/>
              <a:cs typeface="Helvetica Neue" charset="0"/>
            </a:endParaRPr>
          </a:p>
          <a:p>
            <a:pPr marL="285750" indent="-285750">
              <a:buFont typeface="Wingdings" charset="2"/>
              <a:buChar char="q"/>
            </a:pPr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…understand </a:t>
            </a:r>
            <a:r>
              <a:rPr lang="en-US" b="1" dirty="0" smtClean="0">
                <a:latin typeface="Helvetica Neue" charset="0"/>
                <a:ea typeface="Helvetica Neue" charset="0"/>
                <a:cs typeface="Helvetica Neue" charset="0"/>
              </a:rPr>
              <a:t>why</a:t>
            </a:r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 you are doing these steps</a:t>
            </a:r>
          </a:p>
          <a:p>
            <a:pPr marL="285750" indent="-285750">
              <a:buFont typeface="Wingdings" charset="2"/>
              <a:buChar char="q"/>
            </a:pPr>
            <a:endParaRPr lang="en-US" dirty="0">
              <a:latin typeface="Helvetica Neue" charset="0"/>
              <a:ea typeface="Helvetica Neue" charset="0"/>
              <a:cs typeface="Helvetica Neue" charset="0"/>
            </a:endParaRPr>
          </a:p>
          <a:p>
            <a:pPr marL="285750" indent="-285750">
              <a:buFont typeface="Wingdings" charset="2"/>
              <a:buChar char="q"/>
            </a:pPr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…learn how do these steps </a:t>
            </a:r>
            <a:r>
              <a:rPr lang="en-US" b="1" dirty="0" smtClean="0">
                <a:latin typeface="Helvetica Neue" charset="0"/>
                <a:ea typeface="Helvetica Neue" charset="0"/>
                <a:cs typeface="Helvetica Neue" charset="0"/>
              </a:rPr>
              <a:t>in parallel</a:t>
            </a:r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 over </a:t>
            </a:r>
            <a:r>
              <a:rPr lang="en-US" b="1" dirty="0" smtClean="0">
                <a:latin typeface="Helvetica Neue" charset="0"/>
                <a:ea typeface="Helvetica Neue" charset="0"/>
                <a:cs typeface="Helvetica Neue" charset="0"/>
              </a:rPr>
              <a:t>many machines</a:t>
            </a:r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, processing </a:t>
            </a:r>
            <a:r>
              <a:rPr lang="en-US" b="1" dirty="0" smtClean="0">
                <a:latin typeface="Helvetica Neue" charset="0"/>
                <a:ea typeface="Helvetica Neue" charset="0"/>
                <a:cs typeface="Helvetica Neue" charset="0"/>
              </a:rPr>
              <a:t>massive datasets</a:t>
            </a:r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!</a:t>
            </a:r>
          </a:p>
          <a:p>
            <a:pPr lvl="1"/>
            <a:endParaRPr lang="en-US" dirty="0">
              <a:latin typeface="Helvetica Neue" charset="0"/>
              <a:ea typeface="Helvetica Neue" charset="0"/>
              <a:cs typeface="Helvetica Neue" charset="0"/>
            </a:endParaRPr>
          </a:p>
          <a:p>
            <a:endParaRPr lang="en-US" dirty="0">
              <a:latin typeface="Helvetica Neue" charset="0"/>
              <a:ea typeface="Helvetica Neue" charset="0"/>
              <a:cs typeface="Helvetica Neue" charset="0"/>
            </a:endParaRP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0311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This Course is Not…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EECE5698: Lecture 0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5266EC2-25C9-064A-B56B-A50F6AAFCA6B}" type="slidenum">
              <a:rPr lang="en-US" altLang="en-US" smtClean="0"/>
              <a:pPr>
                <a:defRPr/>
              </a:pPr>
              <a:t>20</a:t>
            </a:fld>
            <a:endParaRPr lang="en-US" altLang="en-US"/>
          </a:p>
        </p:txBody>
      </p:sp>
      <p:sp>
        <p:nvSpPr>
          <p:cNvPr id="6" name="Rectangle 5"/>
          <p:cNvSpPr/>
          <p:nvPr/>
        </p:nvSpPr>
        <p:spPr>
          <a:xfrm>
            <a:off x="0" y="1071881"/>
            <a:ext cx="9144000" cy="45550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000" dirty="0" smtClean="0"/>
          </a:p>
          <a:p>
            <a:pPr marL="285750" indent="-285750">
              <a:buFont typeface="Wingdings" charset="2"/>
              <a:buChar char="q"/>
            </a:pPr>
            <a:r>
              <a:rPr lang="en-US" i="1" dirty="0" smtClean="0">
                <a:latin typeface="Helvetica Neue" charset="0"/>
                <a:ea typeface="Helvetica Neue" charset="0"/>
                <a:cs typeface="Helvetica Neue" charset="0"/>
              </a:rPr>
              <a:t>…a Machine Learning class:</a:t>
            </a:r>
          </a:p>
          <a:p>
            <a:pPr marL="742950" lvl="1" indent="-285750">
              <a:buFont typeface="Wingdings" charset="2"/>
              <a:buChar char="Ø"/>
            </a:pPr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There will be a </a:t>
            </a:r>
            <a:r>
              <a:rPr lang="en-US" dirty="0" err="1" smtClean="0">
                <a:latin typeface="Helvetica Neue" charset="0"/>
                <a:ea typeface="Helvetica Neue" charset="0"/>
                <a:cs typeface="Helvetica Neue" charset="0"/>
              </a:rPr>
              <a:t>math+statistics</a:t>
            </a:r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 component, but we will focus on </a:t>
            </a:r>
            <a:r>
              <a:rPr lang="en-US" b="1" dirty="0" smtClean="0">
                <a:latin typeface="Helvetica Neue" charset="0"/>
                <a:ea typeface="Helvetica Neue" charset="0"/>
                <a:cs typeface="Helvetica Neue" charset="0"/>
              </a:rPr>
              <a:t>parallelism</a:t>
            </a:r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 and </a:t>
            </a:r>
            <a:r>
              <a:rPr lang="en-US" b="1" dirty="0" smtClean="0">
                <a:latin typeface="Helvetica Neue" charset="0"/>
                <a:ea typeface="Helvetica Neue" charset="0"/>
                <a:cs typeface="Helvetica Neue" charset="0"/>
              </a:rPr>
              <a:t>simple methods</a:t>
            </a:r>
          </a:p>
          <a:p>
            <a:endParaRPr lang="en-US" dirty="0">
              <a:latin typeface="Helvetica Neue" charset="0"/>
              <a:ea typeface="Helvetica Neue" charset="0"/>
              <a:cs typeface="Helvetica Neue" charset="0"/>
            </a:endParaRPr>
          </a:p>
          <a:p>
            <a:endParaRPr lang="en-US" dirty="0">
              <a:latin typeface="Helvetica Neue" charset="0"/>
              <a:ea typeface="Helvetica Neue" charset="0"/>
              <a:cs typeface="Helvetica Neue" charset="0"/>
            </a:endParaRPr>
          </a:p>
          <a:p>
            <a:pPr marL="285750" indent="-285750">
              <a:buFont typeface="Wingdings" charset="2"/>
              <a:buChar char="q"/>
            </a:pPr>
            <a:r>
              <a:rPr lang="en-US" i="1" dirty="0" smtClean="0">
                <a:latin typeface="Helvetica Neue" charset="0"/>
                <a:ea typeface="Helvetica Neue" charset="0"/>
                <a:cs typeface="Helvetica Neue" charset="0"/>
              </a:rPr>
              <a:t>…a programming-only class:</a:t>
            </a:r>
          </a:p>
          <a:p>
            <a:pPr marL="742950" lvl="1" indent="-285750">
              <a:buFont typeface="Wingdings" charset="2"/>
              <a:buChar char="Ø"/>
            </a:pPr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There will be math + stats: we should understand what we are doing, and why</a:t>
            </a:r>
          </a:p>
          <a:p>
            <a:pPr marL="742950" lvl="1" indent="-285750">
              <a:buFont typeface="Wingdings" charset="2"/>
              <a:buChar char="q"/>
            </a:pPr>
            <a:endParaRPr lang="en-US" dirty="0" smtClean="0">
              <a:latin typeface="Helvetica Neue" charset="0"/>
              <a:ea typeface="Helvetica Neue" charset="0"/>
              <a:cs typeface="Helvetica Neue" charset="0"/>
            </a:endParaRPr>
          </a:p>
          <a:p>
            <a:pPr lvl="1"/>
            <a:endParaRPr lang="en-US" dirty="0">
              <a:latin typeface="Helvetica Neue" charset="0"/>
              <a:ea typeface="Helvetica Neue" charset="0"/>
              <a:cs typeface="Helvetica Neue" charset="0"/>
            </a:endParaRPr>
          </a:p>
          <a:p>
            <a:pPr marL="285750" indent="-285750">
              <a:buFont typeface="Wingdings" charset="2"/>
              <a:buChar char="q"/>
            </a:pPr>
            <a:r>
              <a:rPr lang="en-US" i="1" dirty="0" smtClean="0">
                <a:latin typeface="Helvetica Neue" charset="0"/>
                <a:ea typeface="Helvetica Neue" charset="0"/>
                <a:cs typeface="Helvetica Neue" charset="0"/>
              </a:rPr>
              <a:t>…a "learn how to use toolboxes and libraries" class:</a:t>
            </a:r>
          </a:p>
          <a:p>
            <a:pPr marL="742950" lvl="1" indent="-285750">
              <a:buFont typeface="Wingdings" charset="2"/>
              <a:buChar char="Ø"/>
            </a:pPr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You will program everything from scratch (i.e., learn how to build your own toolbox)</a:t>
            </a:r>
            <a:endParaRPr lang="en-US" dirty="0">
              <a:latin typeface="Helvetica Neue" charset="0"/>
              <a:ea typeface="Helvetica Neue" charset="0"/>
              <a:cs typeface="Helvetica Neue" charset="0"/>
            </a:endParaRPr>
          </a:p>
          <a:p>
            <a:endParaRPr lang="en-US" dirty="0">
              <a:latin typeface="Helvetica Neue" charset="0"/>
              <a:ea typeface="Helvetica Neue" charset="0"/>
              <a:cs typeface="Helvetica Neue" charset="0"/>
            </a:endParaRP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1920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charset="2"/>
              <a:buChar char="q"/>
            </a:pPr>
            <a:r>
              <a:rPr lang="en-US" sz="1600" dirty="0" err="1"/>
              <a:t>Karau</a:t>
            </a:r>
            <a:r>
              <a:rPr lang="en-US" sz="1600" dirty="0"/>
              <a:t>, H., </a:t>
            </a:r>
            <a:r>
              <a:rPr lang="en-US" sz="1600" dirty="0" err="1"/>
              <a:t>Konwinski</a:t>
            </a:r>
            <a:r>
              <a:rPr lang="en-US" sz="1600" dirty="0"/>
              <a:t>, A., Wendell, P. and </a:t>
            </a:r>
            <a:r>
              <a:rPr lang="en-US" sz="1600" dirty="0" err="1"/>
              <a:t>Zaharia</a:t>
            </a:r>
            <a:r>
              <a:rPr lang="en-US" sz="1600" dirty="0"/>
              <a:t>, M., 2015. </a:t>
            </a:r>
            <a:r>
              <a:rPr lang="en-US" sz="1600" i="1" dirty="0"/>
              <a:t>Learning Spark: Lightning-Fast Big Data Analysis</a:t>
            </a:r>
            <a:r>
              <a:rPr lang="en-US" sz="1600" dirty="0"/>
              <a:t>. Available online at NEU library: </a:t>
            </a:r>
            <a:r>
              <a:rPr lang="en-US" sz="1600" u="sng" dirty="0">
                <a:hlinkClick r:id="rId2"/>
              </a:rPr>
              <a:t>http://</a:t>
            </a:r>
            <a:r>
              <a:rPr lang="en-US" sz="1600" u="sng" dirty="0" smtClean="0">
                <a:hlinkClick r:id="rId2"/>
              </a:rPr>
              <a:t>onesearch.northeastern.edu/NU:NEU_ALMA51225375080001401&amp;tabs=viewOnlineTab</a:t>
            </a:r>
            <a:endParaRPr lang="en-US" sz="1600" u="sng" dirty="0" smtClean="0"/>
          </a:p>
          <a:p>
            <a:pPr>
              <a:buFont typeface="Wingdings" charset="2"/>
              <a:buChar char="q"/>
            </a:pPr>
            <a:endParaRPr lang="en-US" sz="1600" dirty="0" smtClean="0"/>
          </a:p>
          <a:p>
            <a:pPr>
              <a:buFont typeface="Wingdings" charset="2"/>
              <a:buChar char="q"/>
            </a:pPr>
            <a:r>
              <a:rPr lang="en-US" sz="1600" dirty="0"/>
              <a:t>Boyd, S., &amp; </a:t>
            </a:r>
            <a:r>
              <a:rPr lang="en-US" sz="1600" dirty="0" err="1"/>
              <a:t>Vandenberghe</a:t>
            </a:r>
            <a:r>
              <a:rPr lang="en-US" sz="1600" dirty="0"/>
              <a:t>, L. (2004). </a:t>
            </a:r>
            <a:r>
              <a:rPr lang="en-US" sz="1600" i="1" dirty="0"/>
              <a:t>Convex Optimization</a:t>
            </a:r>
            <a:r>
              <a:rPr lang="en-US" sz="1600" dirty="0"/>
              <a:t>. Cambridge University Press. Available online: </a:t>
            </a:r>
            <a:r>
              <a:rPr lang="en-US" sz="1600" u="sng" dirty="0">
                <a:hlinkClick r:id="rId3"/>
              </a:rPr>
              <a:t>http://stanford.edu/~boyd/cvxbook/</a:t>
            </a:r>
            <a:endParaRPr lang="en-US" sz="1600" dirty="0"/>
          </a:p>
          <a:p>
            <a:pPr marL="0" indent="0">
              <a:buNone/>
            </a:pPr>
            <a:endParaRPr lang="en-US" sz="1600" dirty="0" smtClean="0"/>
          </a:p>
          <a:p>
            <a:pPr>
              <a:buFont typeface="Wingdings" charset="2"/>
              <a:buChar char="q"/>
            </a:pPr>
            <a:endParaRPr lang="en-US" sz="1600" dirty="0"/>
          </a:p>
          <a:p>
            <a:pPr>
              <a:buFont typeface="Wingdings" charset="2"/>
              <a:buChar char="q"/>
            </a:pPr>
            <a:r>
              <a:rPr lang="en-US" sz="1600" dirty="0"/>
              <a:t>Friedman, J.,  Hastie, T., and </a:t>
            </a:r>
            <a:r>
              <a:rPr lang="en-US" sz="1600" dirty="0" err="1"/>
              <a:t>Tibshirani</a:t>
            </a:r>
            <a:r>
              <a:rPr lang="en-US" sz="1600" dirty="0"/>
              <a:t>, R.. </a:t>
            </a:r>
            <a:r>
              <a:rPr lang="en-US" sz="1600" i="1" dirty="0"/>
              <a:t>The Elements of Statistical Learning</a:t>
            </a:r>
            <a:r>
              <a:rPr lang="en-US" sz="1600" dirty="0"/>
              <a:t>. Springer. Available online: </a:t>
            </a:r>
            <a:r>
              <a:rPr lang="en-US" sz="1600" u="sng" dirty="0">
                <a:hlinkClick r:id="rId4"/>
              </a:rPr>
              <a:t>https://statweb.stanford.edu/~tibs/ElemStatLearn</a:t>
            </a:r>
            <a:r>
              <a:rPr lang="en-US" sz="1600" u="sng" dirty="0" smtClean="0">
                <a:hlinkClick r:id="rId4"/>
              </a:rPr>
              <a:t>/</a:t>
            </a:r>
            <a:endParaRPr lang="en-US" sz="1600" u="sng" dirty="0" smtClean="0"/>
          </a:p>
          <a:p>
            <a:pPr>
              <a:buFont typeface="Wingdings" charset="2"/>
              <a:buChar char="q"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 smtClean="0"/>
              <a:t>We will mostly rely on course slides + lecture notes.</a:t>
            </a:r>
            <a:endParaRPr lang="en-US" sz="1600" dirty="0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Reference Textbooks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EECE5698: Lecture 0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5266EC2-25C9-064A-B56B-A50F6AAFCA6B}" type="slidenum">
              <a:rPr lang="en-US" altLang="en-US" smtClean="0"/>
              <a:pPr>
                <a:defRPr/>
              </a:pPr>
              <a:t>21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30062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charset="2"/>
              <a:buChar char="q"/>
            </a:pPr>
            <a:r>
              <a:rPr lang="en-US" sz="1600" dirty="0"/>
              <a:t>Blackboard </a:t>
            </a:r>
            <a:r>
              <a:rPr lang="en-US" sz="1600" dirty="0" smtClean="0"/>
              <a:t>Website: </a:t>
            </a:r>
            <a:r>
              <a:rPr lang="en-US" sz="1600" dirty="0" smtClean="0">
                <a:hlinkClick r:id="rId2"/>
              </a:rPr>
              <a:t>https</a:t>
            </a:r>
            <a:r>
              <a:rPr lang="en-US" sz="1600" dirty="0">
                <a:hlinkClick r:id="rId2"/>
              </a:rPr>
              <a:t>://blackboard.neu.edu/webapps/blackboard/execute/modulepage/view?course_id=_2504287_1&amp;cmp_tab_id=_</a:t>
            </a:r>
            <a:r>
              <a:rPr lang="en-US" sz="1600" dirty="0" smtClean="0">
                <a:hlinkClick r:id="rId2"/>
              </a:rPr>
              <a:t>356604_1&amp;editMode=true&amp;mode=cpview</a:t>
            </a:r>
            <a:endParaRPr lang="en-US" sz="1600" dirty="0" smtClean="0"/>
          </a:p>
          <a:p>
            <a:pPr>
              <a:buFont typeface="Wingdings" charset="2"/>
              <a:buChar char="q"/>
            </a:pPr>
            <a:endParaRPr lang="en-US" sz="1600" u="sng" dirty="0" smtClean="0"/>
          </a:p>
          <a:p>
            <a:pPr>
              <a:buFont typeface="Wingdings" charset="2"/>
              <a:buChar char="q"/>
            </a:pPr>
            <a:endParaRPr lang="en-US" sz="1600" dirty="0"/>
          </a:p>
          <a:p>
            <a:pPr>
              <a:buFont typeface="Wingdings" charset="2"/>
              <a:buChar char="q"/>
            </a:pPr>
            <a:r>
              <a:rPr lang="en-US" sz="1600" dirty="0" smtClean="0"/>
              <a:t>Discovery Cluster Wiki: </a:t>
            </a:r>
            <a:r>
              <a:rPr lang="en-US" sz="1600" u="sng" dirty="0" smtClean="0">
                <a:hlinkClick r:id="rId3"/>
              </a:rPr>
              <a:t>https</a:t>
            </a:r>
            <a:r>
              <a:rPr lang="en-US" sz="1600" u="sng" dirty="0">
                <a:hlinkClick r:id="rId3"/>
              </a:rPr>
              <a:t>://</a:t>
            </a:r>
            <a:r>
              <a:rPr lang="en-US" sz="1600" u="sng" dirty="0" smtClean="0">
                <a:hlinkClick r:id="rId3"/>
              </a:rPr>
              <a:t>github.com/neu-spiral/Discovery-Cluster</a:t>
            </a:r>
            <a:endParaRPr lang="en-US" sz="1600" u="sng" dirty="0" smtClean="0"/>
          </a:p>
          <a:p>
            <a:pPr marL="0" indent="0">
              <a:buNone/>
            </a:pPr>
            <a:endParaRPr lang="en-US" sz="1600" u="sng" dirty="0" smtClean="0"/>
          </a:p>
          <a:p>
            <a:pPr>
              <a:buFont typeface="Wingdings" charset="2"/>
              <a:buChar char="q"/>
            </a:pPr>
            <a:endParaRPr lang="en-US" sz="1600" dirty="0"/>
          </a:p>
          <a:p>
            <a:pPr>
              <a:buFont typeface="Wingdings" charset="2"/>
              <a:buChar char="q"/>
            </a:pPr>
            <a:r>
              <a:rPr lang="en-US" sz="1600" dirty="0"/>
              <a:t>Piazza: </a:t>
            </a:r>
            <a:r>
              <a:rPr lang="en-US" sz="1600" dirty="0">
                <a:hlinkClick r:id="rId4"/>
              </a:rPr>
              <a:t>https://</a:t>
            </a:r>
            <a:r>
              <a:rPr lang="en-US" sz="1600" dirty="0" smtClean="0">
                <a:hlinkClick r:id="rId4"/>
              </a:rPr>
              <a:t>piazza.com/northeastern/fall2017/eece5698/home</a:t>
            </a:r>
            <a:endParaRPr lang="en-US" sz="1600" dirty="0" smtClean="0"/>
          </a:p>
          <a:p>
            <a:pPr marL="0" indent="0">
              <a:buNone/>
            </a:pPr>
            <a:endParaRPr lang="en-US" sz="1600" dirty="0" smtClean="0"/>
          </a:p>
          <a:p>
            <a:pPr marL="0" indent="0">
              <a:buNone/>
            </a:pPr>
            <a:endParaRPr lang="en-US" sz="1600" dirty="0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Online Resources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EECE5698: Lecture 0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5266EC2-25C9-064A-B56B-A50F6AAFCA6B}" type="slidenum">
              <a:rPr lang="en-US" altLang="en-US" smtClean="0"/>
              <a:pPr>
                <a:defRPr/>
              </a:pPr>
              <a:t>22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257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Logistics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EECE5698: Lecture 0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5266EC2-25C9-064A-B56B-A50F6AAFCA6B}" type="slidenum">
              <a:rPr lang="en-US" altLang="en-US" smtClean="0"/>
              <a:pPr>
                <a:defRPr/>
              </a:pPr>
              <a:t>23</a:t>
            </a:fld>
            <a:endParaRPr lang="en-US" altLang="en-US"/>
          </a:p>
        </p:txBody>
      </p:sp>
      <p:sp>
        <p:nvSpPr>
          <p:cNvPr id="6" name="Rectangle 5"/>
          <p:cNvSpPr/>
          <p:nvPr/>
        </p:nvSpPr>
        <p:spPr>
          <a:xfrm>
            <a:off x="381000" y="1071881"/>
            <a:ext cx="9144000" cy="78790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000" dirty="0" smtClean="0"/>
          </a:p>
          <a:p>
            <a:r>
              <a:rPr lang="en-US" b="1" dirty="0" smtClean="0"/>
              <a:t>Grading Scheme</a:t>
            </a:r>
            <a:endParaRPr lang="en-US" b="1" dirty="0"/>
          </a:p>
          <a:p>
            <a:pPr marL="285750" indent="-285750">
              <a:buFont typeface="Wingdings" charset="2"/>
              <a:buChar char="q"/>
            </a:pPr>
            <a:r>
              <a:rPr lang="en-US" dirty="0"/>
              <a:t>Homework: 40%</a:t>
            </a:r>
          </a:p>
          <a:p>
            <a:pPr marL="285750" indent="-285750">
              <a:buFont typeface="Wingdings" charset="2"/>
              <a:buChar char="q"/>
            </a:pPr>
            <a:r>
              <a:rPr lang="en-US" dirty="0"/>
              <a:t>Midterm exam: 30%</a:t>
            </a:r>
          </a:p>
          <a:p>
            <a:pPr marL="285750" indent="-285750">
              <a:buFont typeface="Wingdings" charset="2"/>
              <a:buChar char="q"/>
            </a:pPr>
            <a:r>
              <a:rPr lang="en-US" dirty="0"/>
              <a:t>Course project: 30%</a:t>
            </a:r>
          </a:p>
          <a:p>
            <a:r>
              <a:rPr lang="en-US" dirty="0"/>
              <a:t>Consult the </a:t>
            </a:r>
            <a:r>
              <a:rPr lang="en-US" u="sng" dirty="0"/>
              <a:t>Course Calendar</a:t>
            </a:r>
            <a:r>
              <a:rPr lang="en-US" dirty="0"/>
              <a:t> for due dates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b="1" dirty="0"/>
              <a:t>H</a:t>
            </a:r>
            <a:r>
              <a:rPr lang="en-US" b="1" dirty="0" smtClean="0"/>
              <a:t>omework </a:t>
            </a:r>
          </a:p>
          <a:p>
            <a:pPr marL="285750" indent="-285750">
              <a:buFont typeface="Wingdings" charset="2"/>
              <a:buChar char="q"/>
            </a:pPr>
            <a:r>
              <a:rPr lang="en-US" dirty="0" smtClean="0"/>
              <a:t>4 programming assignments</a:t>
            </a:r>
            <a:r>
              <a:rPr lang="en-US" dirty="0"/>
              <a:t> </a:t>
            </a:r>
            <a:endParaRPr lang="en-US" dirty="0" smtClean="0"/>
          </a:p>
          <a:p>
            <a:pPr marL="285750" indent="-285750">
              <a:buFont typeface="Wingdings" charset="2"/>
              <a:buChar char="q"/>
            </a:pPr>
            <a:r>
              <a:rPr lang="en-US" dirty="0" smtClean="0"/>
              <a:t>all will involve Spark</a:t>
            </a:r>
          </a:p>
          <a:p>
            <a:pPr marL="285750" indent="-285750">
              <a:buFont typeface="Wingdings" charset="2"/>
              <a:buChar char="q"/>
            </a:pPr>
            <a:r>
              <a:rPr lang="en-US" dirty="0" smtClean="0"/>
              <a:t>Submit </a:t>
            </a:r>
            <a:r>
              <a:rPr lang="en-US" b="1" dirty="0" smtClean="0"/>
              <a:t>code</a:t>
            </a:r>
            <a:r>
              <a:rPr lang="en-US" dirty="0" smtClean="0"/>
              <a:t> and </a:t>
            </a:r>
            <a:r>
              <a:rPr lang="en-US" b="1" dirty="0" smtClean="0"/>
              <a:t>typewritten</a:t>
            </a:r>
            <a:r>
              <a:rPr lang="en-US" dirty="0" smtClean="0"/>
              <a:t> report</a:t>
            </a:r>
          </a:p>
          <a:p>
            <a:pPr marL="285750" indent="-285750">
              <a:buFont typeface="Wingdings" charset="2"/>
              <a:buChar char="q"/>
            </a:pPr>
            <a:r>
              <a:rPr lang="en-US" dirty="0" smtClean="0"/>
              <a:t>Should be executed on the Discovery cluster</a:t>
            </a:r>
          </a:p>
          <a:p>
            <a:pPr marL="285750" indent="-285750">
              <a:buFont typeface="Wingdings" charset="2"/>
              <a:buChar char="q"/>
            </a:pPr>
            <a:endParaRPr lang="en-US" dirty="0"/>
          </a:p>
          <a:p>
            <a:r>
              <a:rPr lang="en-US" b="1" dirty="0" smtClean="0"/>
              <a:t>Instructor</a:t>
            </a:r>
          </a:p>
          <a:p>
            <a:pPr marL="285750" indent="-285750">
              <a:buFont typeface="Wingdings" charset="2"/>
              <a:buChar char="q"/>
            </a:pPr>
            <a:r>
              <a:rPr lang="en-US" dirty="0" err="1" smtClean="0"/>
              <a:t>Stratis</a:t>
            </a:r>
            <a:r>
              <a:rPr lang="en-US" dirty="0" smtClean="0"/>
              <a:t> Ioannidis, </a:t>
            </a:r>
            <a:r>
              <a:rPr lang="en-US" dirty="0" smtClean="0">
                <a:hlinkClick r:id="rId2"/>
              </a:rPr>
              <a:t>ioannidis@ece.neu.edu</a:t>
            </a:r>
            <a:endParaRPr lang="en-US" dirty="0" smtClean="0"/>
          </a:p>
          <a:p>
            <a:pPr marL="285750" indent="-285750">
              <a:buFont typeface="Wingdings" charset="2"/>
              <a:buChar char="q"/>
            </a:pPr>
            <a:r>
              <a:rPr lang="en-US" dirty="0" smtClean="0"/>
              <a:t>Office hours</a:t>
            </a:r>
            <a:r>
              <a:rPr lang="en-US" smtClean="0"/>
              <a:t>: </a:t>
            </a:r>
            <a:r>
              <a:rPr lang="en-US" smtClean="0"/>
              <a:t>T2-4pm, </a:t>
            </a:r>
            <a:r>
              <a:rPr lang="en-US" dirty="0" smtClean="0"/>
              <a:t>414ISEC</a:t>
            </a:r>
          </a:p>
          <a:p>
            <a:pPr marL="285750" indent="-285750">
              <a:buFont typeface="Wingdings" charset="2"/>
              <a:buChar char="q"/>
            </a:pPr>
            <a:r>
              <a:rPr lang="en-US" dirty="0" smtClean="0"/>
              <a:t>TA: Edward Scott</a:t>
            </a:r>
          </a:p>
          <a:p>
            <a:pPr marL="285750" indent="-285750">
              <a:buFont typeface="Wingdings" charset="2"/>
              <a:buChar char="q"/>
            </a:pPr>
            <a:r>
              <a:rPr lang="en-US" dirty="0" smtClean="0"/>
              <a:t>Use Piazza to ask questions!!</a:t>
            </a:r>
          </a:p>
          <a:p>
            <a:endParaRPr lang="en-US" dirty="0" smtClean="0"/>
          </a:p>
          <a:p>
            <a:pPr marL="285750" indent="-285750">
              <a:buFont typeface="Wingdings" charset="2"/>
              <a:buChar char="q"/>
            </a:pPr>
            <a:endParaRPr lang="en-US" dirty="0" smtClean="0"/>
          </a:p>
          <a:p>
            <a:pPr marL="285750" indent="-285750">
              <a:buFont typeface="Wingdings" charset="2"/>
              <a:buChar char="q"/>
            </a:pPr>
            <a:endParaRPr lang="en-US" dirty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endParaRPr lang="en-US" dirty="0">
              <a:latin typeface="Helvetica Neue" charset="0"/>
              <a:ea typeface="Helvetica Neue" charset="0"/>
              <a:cs typeface="Helvetica Neue" charset="0"/>
            </a:endParaRP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9927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Class Project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EECE5698: Lecture 0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5266EC2-25C9-064A-B56B-A50F6AAFCA6B}" type="slidenum">
              <a:rPr lang="en-US" altLang="en-US" smtClean="0"/>
              <a:pPr>
                <a:defRPr/>
              </a:pPr>
              <a:t>24</a:t>
            </a:fld>
            <a:endParaRPr lang="en-US" altLang="en-US"/>
          </a:p>
        </p:txBody>
      </p:sp>
      <p:sp>
        <p:nvSpPr>
          <p:cNvPr id="6" name="Rectangle 5"/>
          <p:cNvSpPr/>
          <p:nvPr/>
        </p:nvSpPr>
        <p:spPr>
          <a:xfrm>
            <a:off x="228600" y="1071881"/>
            <a:ext cx="9144000" cy="67710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000" dirty="0" smtClean="0"/>
          </a:p>
          <a:p>
            <a:pPr marL="285750" indent="-285750">
              <a:buFont typeface="Wingdings" charset="2"/>
              <a:buChar char="q"/>
            </a:pPr>
            <a:r>
              <a:rPr lang="en-US" dirty="0" smtClean="0"/>
              <a:t>30% of final grade</a:t>
            </a:r>
          </a:p>
          <a:p>
            <a:pPr marL="285750" indent="-285750">
              <a:buFont typeface="Wingdings" charset="2"/>
              <a:buChar char="q"/>
            </a:pPr>
            <a:r>
              <a:rPr lang="en-US" dirty="0" smtClean="0"/>
              <a:t>In teams of </a:t>
            </a:r>
            <a:r>
              <a:rPr lang="en-US" b="1" dirty="0" smtClean="0"/>
              <a:t>2 people</a:t>
            </a:r>
          </a:p>
          <a:p>
            <a:pPr marL="285750" indent="-285750">
              <a:buFont typeface="Wingdings" charset="2"/>
              <a:buChar char="q"/>
            </a:pPr>
            <a:r>
              <a:rPr lang="en-US" dirty="0" smtClean="0"/>
              <a:t>Need to: </a:t>
            </a:r>
          </a:p>
          <a:p>
            <a:pPr marL="742950" lvl="1" indent="-285750">
              <a:buFont typeface="Wingdings" charset="2"/>
              <a:buChar char="q"/>
            </a:pPr>
            <a:r>
              <a:rPr lang="en-US" dirty="0" smtClean="0"/>
              <a:t>Form teams by </a:t>
            </a:r>
            <a:r>
              <a:rPr lang="en-US" b="1" dirty="0" smtClean="0"/>
              <a:t>Friday, Oct 6th</a:t>
            </a:r>
          </a:p>
          <a:p>
            <a:pPr marL="742950" lvl="1" indent="-285750">
              <a:buFont typeface="Wingdings" charset="2"/>
              <a:buChar char="q"/>
            </a:pPr>
            <a:r>
              <a:rPr lang="en-US" dirty="0" smtClean="0"/>
              <a:t>Submit 1-page proposal by </a:t>
            </a:r>
            <a:r>
              <a:rPr lang="en-US" b="1" dirty="0" smtClean="0"/>
              <a:t>Friday,  Oct 27th</a:t>
            </a:r>
            <a:r>
              <a:rPr lang="en-US" dirty="0" smtClean="0"/>
              <a:t> (not graded)</a:t>
            </a:r>
          </a:p>
          <a:p>
            <a:pPr marL="742950" lvl="1" indent="-285750">
              <a:buFont typeface="Wingdings" charset="2"/>
              <a:buChar char="q"/>
            </a:pPr>
            <a:r>
              <a:rPr lang="en-US" dirty="0" smtClean="0"/>
              <a:t>Submit report + present results during exam week (date TBD)</a:t>
            </a:r>
          </a:p>
          <a:p>
            <a:pPr lvl="1"/>
            <a:endParaRPr lang="en-US" dirty="0"/>
          </a:p>
          <a:p>
            <a:endParaRPr lang="en-US" dirty="0"/>
          </a:p>
          <a:p>
            <a:r>
              <a:rPr lang="en-US" b="1" dirty="0" smtClean="0"/>
              <a:t>Project Details</a:t>
            </a:r>
          </a:p>
          <a:p>
            <a:pPr marL="285750" indent="-285750">
              <a:buFont typeface="Wingdings" charset="2"/>
              <a:buChar char="q"/>
            </a:pPr>
            <a:r>
              <a:rPr lang="en-US" dirty="0" smtClean="0"/>
              <a:t>Does not need to be in Spark (though it certainly can be)</a:t>
            </a:r>
            <a:r>
              <a:rPr lang="en-US" dirty="0"/>
              <a:t> </a:t>
            </a:r>
            <a:endParaRPr lang="en-US" dirty="0" smtClean="0"/>
          </a:p>
          <a:p>
            <a:pPr marL="285750" indent="-285750">
              <a:buFont typeface="Wingdings" charset="2"/>
              <a:buChar char="q"/>
            </a:pPr>
            <a:r>
              <a:rPr lang="en-US" dirty="0" smtClean="0"/>
              <a:t>Must involve parallelism</a:t>
            </a:r>
          </a:p>
          <a:p>
            <a:pPr marL="285750" indent="-285750">
              <a:buFont typeface="Wingdings" charset="2"/>
              <a:buChar char="q"/>
            </a:pPr>
            <a:r>
              <a:rPr lang="en-US" dirty="0" smtClean="0"/>
              <a:t>Must involve analyzing an interesting, large dataset</a:t>
            </a:r>
          </a:p>
          <a:p>
            <a:pPr marL="285750" indent="-285750">
              <a:buFont typeface="Wingdings" charset="2"/>
              <a:buChar char="q"/>
            </a:pPr>
            <a:r>
              <a:rPr lang="en-US" dirty="0" smtClean="0"/>
              <a:t>Must include a validation analysis</a:t>
            </a:r>
          </a:p>
          <a:p>
            <a:pPr marL="285750" indent="-285750">
              <a:buFont typeface="Wingdings" charset="2"/>
              <a:buChar char="q"/>
            </a:pPr>
            <a:r>
              <a:rPr lang="en-US" dirty="0" smtClean="0"/>
              <a:t>Must demonstrate that parallelism helped</a:t>
            </a:r>
          </a:p>
          <a:p>
            <a:pPr marL="285750" indent="-285750">
              <a:buFont typeface="Wingdings" charset="2"/>
              <a:buChar char="q"/>
            </a:pPr>
            <a:r>
              <a:rPr lang="en-US" dirty="0" smtClean="0"/>
              <a:t>Must clearly state what each participant did</a:t>
            </a:r>
          </a:p>
          <a:p>
            <a:pPr marL="285750" indent="-285750">
              <a:buFont typeface="Wingdings" charset="2"/>
              <a:buChar char="q"/>
            </a:pPr>
            <a:endParaRPr lang="en-US" dirty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endParaRPr lang="en-US" dirty="0">
              <a:latin typeface="Helvetica Neue" charset="0"/>
              <a:ea typeface="Helvetica Neue" charset="0"/>
              <a:cs typeface="Helvetica Neue" charset="0"/>
            </a:endParaRP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2254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50825" y="1295400"/>
            <a:ext cx="4572000" cy="4525963"/>
          </a:xfrm>
        </p:spPr>
        <p:txBody>
          <a:bodyPr/>
          <a:lstStyle/>
          <a:p>
            <a:pPr>
              <a:buFont typeface="Wingdings" charset="2"/>
              <a:buChar char="q"/>
            </a:pPr>
            <a:r>
              <a:rPr lang="en-US" sz="2000" dirty="0" smtClean="0"/>
              <a:t>Managed by </a:t>
            </a:r>
            <a:r>
              <a:rPr lang="en-US" sz="2000" dirty="0">
                <a:hlinkClick r:id="rId2"/>
              </a:rPr>
              <a:t>NEU Information Technology </a:t>
            </a:r>
            <a:r>
              <a:rPr lang="en-US" sz="2000" dirty="0" smtClean="0">
                <a:hlinkClick r:id="rId2"/>
              </a:rPr>
              <a:t>Services</a:t>
            </a:r>
            <a:endParaRPr lang="en-US" sz="2000" dirty="0" smtClean="0"/>
          </a:p>
          <a:p>
            <a:pPr marL="0" indent="0">
              <a:buNone/>
            </a:pPr>
            <a:endParaRPr lang="en-US" sz="2000" dirty="0" smtClean="0"/>
          </a:p>
          <a:p>
            <a:pPr>
              <a:buFont typeface="Wingdings" charset="2"/>
              <a:buChar char="q"/>
            </a:pPr>
            <a:r>
              <a:rPr lang="en-US" sz="2000" dirty="0" smtClean="0"/>
              <a:t>Housed at </a:t>
            </a:r>
            <a:r>
              <a:rPr lang="en-US" sz="2000" dirty="0"/>
              <a:t>the Massachusetts Green High Performance Computing Center (</a:t>
            </a:r>
            <a:r>
              <a:rPr lang="en-US" sz="2000" dirty="0">
                <a:hlinkClick r:id="rId3"/>
              </a:rPr>
              <a:t>MGHPCC</a:t>
            </a:r>
            <a:r>
              <a:rPr lang="en-US" sz="2000" dirty="0" smtClean="0"/>
              <a:t>)</a:t>
            </a:r>
          </a:p>
          <a:p>
            <a:pPr marL="0" indent="0">
              <a:buNone/>
            </a:pPr>
            <a:endParaRPr lang="en-US" sz="2000" dirty="0" smtClean="0"/>
          </a:p>
          <a:p>
            <a:pPr>
              <a:buFont typeface="Wingdings" charset="2"/>
              <a:buChar char="q"/>
            </a:pPr>
            <a:r>
              <a:rPr lang="en-US" sz="2000" dirty="0" smtClean="0"/>
              <a:t>300 compute nodes, 20K cores</a:t>
            </a:r>
          </a:p>
          <a:p>
            <a:pPr>
              <a:buFont typeface="Wingdings" charset="2"/>
              <a:buChar char="q"/>
            </a:pPr>
            <a:endParaRPr lang="en-US" sz="2000" dirty="0"/>
          </a:p>
          <a:p>
            <a:pPr>
              <a:buFont typeface="Wingdings" charset="2"/>
              <a:buChar char="q"/>
            </a:pPr>
            <a:r>
              <a:rPr lang="en-US" sz="2000" dirty="0" smtClean="0"/>
              <a:t>Getting started: see Programming Resources on Blackboard to find out more</a:t>
            </a:r>
            <a:endParaRPr lang="en-US" sz="2000" dirty="0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Discovery Cluster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EECE5698: Lecture 0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5266EC2-25C9-064A-B56B-A50F6AAFCA6B}" type="slidenum">
              <a:rPr lang="en-US" altLang="en-US" smtClean="0"/>
              <a:pPr>
                <a:defRPr/>
              </a:pPr>
              <a:t>25</a:t>
            </a:fld>
            <a:endParaRPr lang="en-US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6514" y="1066801"/>
            <a:ext cx="4457486" cy="2966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210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50825" y="1295401"/>
            <a:ext cx="4244975" cy="4495800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 smtClean="0"/>
              <a:t>1. </a:t>
            </a:r>
            <a:r>
              <a:rPr lang="en-US" sz="2000" b="1" dirty="0" smtClean="0"/>
              <a:t>Get an account </a:t>
            </a:r>
            <a:r>
              <a:rPr lang="en-US" sz="2000" dirty="0" smtClean="0"/>
              <a:t>ASAP!</a:t>
            </a:r>
          </a:p>
          <a:p>
            <a:pPr>
              <a:buFont typeface="Wingdings" charset="2"/>
              <a:buChar char="q"/>
            </a:pPr>
            <a:endParaRPr lang="en-US" sz="2000" dirty="0"/>
          </a:p>
          <a:p>
            <a:pPr marL="0" indent="0">
              <a:buNone/>
            </a:pPr>
            <a:r>
              <a:rPr lang="en-US" sz="2000" dirty="0" smtClean="0"/>
              <a:t>2. Create a </a:t>
            </a:r>
            <a:r>
              <a:rPr lang="en-US" sz="2000" b="1" dirty="0" smtClean="0"/>
              <a:t>.</a:t>
            </a:r>
            <a:r>
              <a:rPr lang="en-US" sz="2000" b="1" dirty="0" err="1" smtClean="0"/>
              <a:t>bashrc</a:t>
            </a:r>
            <a:r>
              <a:rPr lang="en-US" sz="2000" b="1" dirty="0" smtClean="0"/>
              <a:t> </a:t>
            </a:r>
            <a:r>
              <a:rPr lang="en-US" sz="2000" dirty="0" smtClean="0"/>
              <a:t>file loading all modules you will need.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 smtClean="0"/>
              <a:t>3. Familiarize yourself with </a:t>
            </a:r>
            <a:r>
              <a:rPr lang="en-US" sz="2000" b="1" dirty="0" smtClean="0"/>
              <a:t>how to  reserve</a:t>
            </a:r>
            <a:r>
              <a:rPr lang="en-US" sz="2000" dirty="0" smtClean="0"/>
              <a:t> </a:t>
            </a:r>
            <a:r>
              <a:rPr lang="en-US" sz="2000" b="1" dirty="0" smtClean="0"/>
              <a:t>an interactive node </a:t>
            </a:r>
          </a:p>
          <a:p>
            <a:pPr marL="0" indent="0">
              <a:buNone/>
            </a:pPr>
            <a:endParaRPr lang="en-US" sz="2000" b="1" dirty="0" smtClean="0"/>
          </a:p>
          <a:p>
            <a:pPr>
              <a:buFont typeface="Wingdings" charset="2"/>
              <a:buChar char="q"/>
            </a:pPr>
            <a:endParaRPr lang="en-US" sz="2000" b="1" dirty="0"/>
          </a:p>
          <a:p>
            <a:pPr>
              <a:buFont typeface="Wingdings" charset="2"/>
              <a:buChar char="q"/>
            </a:pPr>
            <a:endParaRPr lang="en-US" sz="2000" dirty="0"/>
          </a:p>
          <a:p>
            <a:pPr marL="0" indent="0">
              <a:buNone/>
            </a:pPr>
            <a:r>
              <a:rPr lang="en-US" sz="2000" dirty="0" smtClean="0"/>
              <a:t>Instructions can be found in </a:t>
            </a:r>
            <a:r>
              <a:rPr lang="en-US" sz="2000" dirty="0"/>
              <a:t>Programming </a:t>
            </a:r>
            <a:r>
              <a:rPr lang="en-US" sz="2000" dirty="0" smtClean="0"/>
              <a:t>Resources on Blackboard, we will do a demo of 2. and 3. in class</a:t>
            </a:r>
            <a:endParaRPr lang="en-US" sz="2000" dirty="0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Discovery Cluster To-Do List 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EECE5698: Lecture 0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5266EC2-25C9-064A-B56B-A50F6AAFCA6B}" type="slidenum">
              <a:rPr lang="en-US" altLang="en-US" smtClean="0"/>
              <a:pPr>
                <a:defRPr/>
              </a:pPr>
              <a:t>26</a:t>
            </a:fld>
            <a:endParaRPr lang="en-US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6514" y="1066801"/>
            <a:ext cx="4457486" cy="2966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69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50825" y="1295401"/>
            <a:ext cx="7445375" cy="4495800"/>
          </a:xfrm>
        </p:spPr>
        <p:txBody>
          <a:bodyPr/>
          <a:lstStyle/>
          <a:p>
            <a:pPr>
              <a:buFont typeface="Wingdings" charset="2"/>
              <a:buChar char="q"/>
            </a:pPr>
            <a:r>
              <a:rPr lang="en-US" sz="2000" smtClean="0"/>
              <a:t>Python Review</a:t>
            </a:r>
            <a:endParaRPr lang="en-US" sz="2000" dirty="0" smtClean="0"/>
          </a:p>
          <a:p>
            <a:pPr>
              <a:buFont typeface="Wingdings" charset="2"/>
              <a:buChar char="q"/>
            </a:pPr>
            <a:endParaRPr lang="en-US" sz="2000" dirty="0"/>
          </a:p>
          <a:p>
            <a:pPr>
              <a:buFont typeface="Wingdings" charset="2"/>
              <a:buChar char="q"/>
            </a:pPr>
            <a:r>
              <a:rPr lang="en-US" sz="2000" dirty="0" smtClean="0"/>
              <a:t>Introduction to Spark</a:t>
            </a:r>
          </a:p>
          <a:p>
            <a:pPr>
              <a:buFont typeface="Wingdings" charset="2"/>
              <a:buChar char="q"/>
            </a:pPr>
            <a:endParaRPr lang="en-US" sz="2000" dirty="0"/>
          </a:p>
          <a:p>
            <a:pPr>
              <a:buFont typeface="Wingdings" charset="2"/>
              <a:buChar char="q"/>
            </a:pPr>
            <a:r>
              <a:rPr lang="en-US" sz="2000" dirty="0" smtClean="0"/>
              <a:t>Deep-dive into Spark Fundamentals</a:t>
            </a:r>
          </a:p>
          <a:p>
            <a:pPr>
              <a:buFont typeface="Wingdings" charset="2"/>
              <a:buChar char="q"/>
            </a:pPr>
            <a:endParaRPr lang="en-US" sz="2000" dirty="0"/>
          </a:p>
          <a:p>
            <a:pPr>
              <a:buFont typeface="Wingdings" charset="2"/>
              <a:buChar char="q"/>
            </a:pPr>
            <a:r>
              <a:rPr lang="en-US" sz="2000" dirty="0" smtClean="0"/>
              <a:t>Demos on how to connect to the Discovery cluster and run python and spark</a:t>
            </a:r>
            <a:endParaRPr lang="en-US" sz="2000" dirty="0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Coming Up Next: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EECE5698: Lecture 0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5266EC2-25C9-064A-B56B-A50F6AAFCA6B}" type="slidenum">
              <a:rPr lang="en-US" altLang="en-US" smtClean="0"/>
              <a:pPr>
                <a:defRPr/>
              </a:pPr>
              <a:t>27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9797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What Winter?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EECE5698: Lecture 0</a:t>
            </a:r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371600"/>
            <a:ext cx="3647757" cy="261055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800600" y="1391196"/>
            <a:ext cx="190949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charset="2"/>
              <a:buChar char="q"/>
            </a:pPr>
            <a:r>
              <a:rPr lang="en-US" dirty="0" smtClean="0"/>
              <a:t>Amazon Echo</a:t>
            </a:r>
          </a:p>
          <a:p>
            <a:pPr marL="285750" indent="-285750">
              <a:buFont typeface="Wingdings" charset="2"/>
              <a:buChar char="q"/>
            </a:pPr>
            <a:r>
              <a:rPr lang="en-US" dirty="0" smtClean="0"/>
              <a:t>Google Home</a:t>
            </a:r>
          </a:p>
          <a:p>
            <a:pPr marL="285750" indent="-285750">
              <a:buFont typeface="Wingdings" charset="2"/>
              <a:buChar char="q"/>
            </a:pPr>
            <a:r>
              <a:rPr lang="en-US" dirty="0" smtClean="0"/>
              <a:t>Siri</a:t>
            </a:r>
          </a:p>
          <a:p>
            <a:pPr marL="285750" indent="-285750">
              <a:buFont typeface="Wingdings" charset="2"/>
              <a:buChar char="q"/>
            </a:pPr>
            <a:r>
              <a:rPr lang="en-US" dirty="0" smtClean="0"/>
              <a:t>…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400" y="2895600"/>
            <a:ext cx="4419600" cy="33147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5266EC2-25C9-064A-B56B-A50F6AAFCA6B}" type="slidenum">
              <a:rPr lang="en-US" altLang="en-US" smtClean="0"/>
              <a:pPr>
                <a:defRPr/>
              </a:pPr>
              <a:t>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05749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0" y="3482896"/>
            <a:ext cx="5105400" cy="2887742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What Winter?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EECE5698: Lecture 0</a:t>
            </a:r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5397091" y="1227139"/>
            <a:ext cx="359451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Companies launching self-driving cars:</a:t>
            </a:r>
          </a:p>
          <a:p>
            <a:pPr marL="285750" indent="-285750">
              <a:buFont typeface="Wingdings" charset="2"/>
              <a:buChar char="q"/>
            </a:pPr>
            <a:r>
              <a:rPr lang="en-US" dirty="0" smtClean="0"/>
              <a:t>Google</a:t>
            </a:r>
          </a:p>
          <a:p>
            <a:pPr marL="285750" indent="-285750">
              <a:buFont typeface="Wingdings" charset="2"/>
              <a:buChar char="q"/>
            </a:pPr>
            <a:r>
              <a:rPr lang="en-US" dirty="0" err="1" smtClean="0"/>
              <a:t>Uber</a:t>
            </a:r>
            <a:endParaRPr lang="en-US" dirty="0" smtClean="0"/>
          </a:p>
          <a:p>
            <a:pPr marL="285750" indent="-285750">
              <a:buFont typeface="Wingdings" charset="2"/>
              <a:buChar char="q"/>
            </a:pPr>
            <a:r>
              <a:rPr lang="en-US" dirty="0" smtClean="0"/>
              <a:t>Tesla</a:t>
            </a:r>
          </a:p>
          <a:p>
            <a:pPr marL="285750" indent="-285750">
              <a:buFont typeface="Wingdings" charset="2"/>
              <a:buChar char="q"/>
            </a:pPr>
            <a:r>
              <a:rPr lang="en-US" dirty="0" smtClean="0"/>
              <a:t>Amazon </a:t>
            </a:r>
          </a:p>
          <a:p>
            <a:pPr marL="285750" indent="-285750">
              <a:buFont typeface="Wingdings" charset="2"/>
              <a:buChar char="q"/>
            </a:pPr>
            <a:r>
              <a:rPr lang="en-US" dirty="0" smtClean="0"/>
              <a:t>BMW, Chrysler, GM,…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227139"/>
            <a:ext cx="4648200" cy="3379629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5266EC2-25C9-064A-B56B-A50F6AAFCA6B}" type="slidenum">
              <a:rPr lang="en-US" altLang="en-US" smtClean="0"/>
              <a:pPr>
                <a:defRPr/>
              </a:pPr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79062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What Winter?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EECE5698: Lecture 0</a:t>
            </a:r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t="2274" r="-39" b="4337"/>
          <a:stretch/>
        </p:blipFill>
        <p:spPr>
          <a:xfrm>
            <a:off x="1524000" y="1219200"/>
            <a:ext cx="6248400" cy="4734709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5266EC2-25C9-064A-B56B-A50F6AAFCA6B}" type="slidenum">
              <a:rPr lang="en-US" altLang="en-US" smtClean="0"/>
              <a:pPr>
                <a:defRPr/>
              </a:pPr>
              <a:t>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96536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What Winter?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EECE5698: Lecture 0</a:t>
            </a:r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828800" y="1969135"/>
            <a:ext cx="6248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Q: How did </a:t>
            </a:r>
            <a:r>
              <a:rPr lang="en-US" sz="2800" smtClean="0"/>
              <a:t>we get </a:t>
            </a:r>
            <a:r>
              <a:rPr lang="en-US" sz="2800" dirty="0" smtClean="0"/>
              <a:t>to today's spring?</a:t>
            </a:r>
            <a:endParaRPr lang="en-US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3674272" y="3917910"/>
            <a:ext cx="210025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A</a:t>
            </a:r>
            <a:r>
              <a:rPr lang="en-US" sz="2800" smtClean="0"/>
              <a:t>: Big Data!</a:t>
            </a:r>
            <a:endParaRPr lang="en-US" sz="2800" dirty="0" smtClean="0"/>
          </a:p>
          <a:p>
            <a:pPr marL="285750" indent="-285750">
              <a:buFont typeface="Wingdings" charset="2"/>
              <a:buChar char="q"/>
            </a:pPr>
            <a:endParaRPr lang="en-US" sz="2800" dirty="0"/>
          </a:p>
          <a:p>
            <a:pPr marL="285750" indent="-285750">
              <a:buFont typeface="Wingdings" charset="2"/>
              <a:buChar char="q"/>
            </a:pPr>
            <a:endParaRPr lang="en-US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5266EC2-25C9-064A-B56B-A50F6AAFCA6B}" type="slidenum">
              <a:rPr lang="en-US" altLang="en-US" smtClean="0"/>
              <a:pPr>
                <a:defRPr/>
              </a:pPr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0977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Big Data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EECE5698: Lecture 0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599" y="2221468"/>
            <a:ext cx="3047999" cy="204066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69599" y="4507468"/>
            <a:ext cx="3300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Massive Computational Power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590724" y="3135868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+</a:t>
            </a:r>
            <a:endParaRPr lang="en-US" sz="28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9453" y="2215938"/>
            <a:ext cx="2666347" cy="199975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114724" y="4502656"/>
            <a:ext cx="2005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Massive Datasets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5266EC2-25C9-064A-B56B-A50F6AAFCA6B}" type="slidenum">
              <a:rPr lang="en-US" altLang="en-US" smtClean="0"/>
              <a:pPr>
                <a:defRPr/>
              </a:pPr>
              <a:t>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11584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1</a:t>
            </a:r>
            <a:r>
              <a:rPr lang="en-US" baseline="30000" dirty="0" smtClean="0"/>
              <a:t>st</a:t>
            </a:r>
            <a:r>
              <a:rPr lang="en-US" dirty="0" smtClean="0"/>
              <a:t> ingredient: massive computational power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EECE5698: Lecture 0</a:t>
            </a:r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2600" y="2133600"/>
            <a:ext cx="3047999" cy="204066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647" y="2127641"/>
            <a:ext cx="3556777" cy="2001957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>
            <a:off x="4495800" y="2971800"/>
            <a:ext cx="685800" cy="4572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Рисунок 15" descr="amazon-logo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026066" y="4748701"/>
            <a:ext cx="2718714" cy="79774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619" y="4811621"/>
            <a:ext cx="1495117" cy="54185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87488" y="4717951"/>
            <a:ext cx="523112" cy="52311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7"/>
          <a:srcRect l="14868" t="33357" r="14857" b="33364"/>
          <a:stretch/>
        </p:blipFill>
        <p:spPr>
          <a:xfrm>
            <a:off x="5630330" y="4788567"/>
            <a:ext cx="2218186" cy="46923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70374" y="4734688"/>
            <a:ext cx="523112" cy="523112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5266EC2-25C9-064A-B56B-A50F6AAFCA6B}" type="slidenum">
              <a:rPr lang="en-US" altLang="en-US" smtClean="0"/>
              <a:pPr>
                <a:defRPr/>
              </a:pPr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4182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Google's Beginnings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EECE5698: Lecture 0</a:t>
            </a:r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823" y="1061720"/>
            <a:ext cx="5866397" cy="518667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096000" y="2438400"/>
            <a:ext cx="287337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"…as of September 2000.</a:t>
            </a:r>
          </a:p>
          <a:p>
            <a:r>
              <a:rPr lang="en-US" dirty="0" smtClean="0"/>
              <a:t>Google, now located in Mountain View, operated </a:t>
            </a:r>
            <a:r>
              <a:rPr lang="en-US" b="1" dirty="0" smtClean="0"/>
              <a:t>5000 PCs </a:t>
            </a:r>
            <a:r>
              <a:rPr lang="en-US" dirty="0" smtClean="0"/>
              <a:t>for searching and web crawling"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5266EC2-25C9-064A-B56B-A50F6AAFCA6B}" type="slidenum">
              <a:rPr lang="en-US" altLang="en-US" smtClean="0"/>
              <a:pPr>
                <a:defRPr/>
              </a:pPr>
              <a:t>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88073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owerpoint_newNEU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powerpoint_newNEU</Template>
  <TotalTime>12002</TotalTime>
  <Words>1059</Words>
  <Application>Microsoft Macintosh PowerPoint</Application>
  <PresentationFormat>On-screen Show (4:3)</PresentationFormat>
  <Paragraphs>343</Paragraphs>
  <Slides>28</Slides>
  <Notes>4</Notes>
  <HiddenSlides>1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41" baseType="lpstr">
      <vt:lpstr>Calibri</vt:lpstr>
      <vt:lpstr>Consolas</vt:lpstr>
      <vt:lpstr>GillSans</vt:lpstr>
      <vt:lpstr>Helvetica</vt:lpstr>
      <vt:lpstr>Helvetica CE</vt:lpstr>
      <vt:lpstr>Helvetica Light Oblique</vt:lpstr>
      <vt:lpstr>Helvetica Neue</vt:lpstr>
      <vt:lpstr>ITC New Baskerville Roman</vt:lpstr>
      <vt:lpstr>ＭＳ Ｐゴシック</vt:lpstr>
      <vt:lpstr>Times New Roman</vt:lpstr>
      <vt:lpstr>Wingdings</vt:lpstr>
      <vt:lpstr>Arial</vt:lpstr>
      <vt:lpstr>powerpoint_newNEU</vt:lpstr>
      <vt:lpstr>PowerPoint Presentation</vt:lpstr>
      <vt:lpstr>Artificial Intelligence Winters (1960,1970,1980)</vt:lpstr>
      <vt:lpstr>What Winter?</vt:lpstr>
      <vt:lpstr>What Winter?</vt:lpstr>
      <vt:lpstr>What Winter?</vt:lpstr>
      <vt:lpstr>What Winter?</vt:lpstr>
      <vt:lpstr>Big Data</vt:lpstr>
      <vt:lpstr>1st ingredient: massive computational power</vt:lpstr>
      <vt:lpstr>Google's Beginnings</vt:lpstr>
      <vt:lpstr>Data Centers Today</vt:lpstr>
      <vt:lpstr>Dealing with Massive Computational Tasks</vt:lpstr>
      <vt:lpstr>2nd ingredient: Massive Datasets!</vt:lpstr>
      <vt:lpstr>The Quantity &amp; Type of Information is Ever-Increasing!</vt:lpstr>
      <vt:lpstr>Massive Data + Massive Computational Power…</vt:lpstr>
      <vt:lpstr>Some Questions/Challenges?</vt:lpstr>
      <vt:lpstr>Data Analytics as a Profession</vt:lpstr>
      <vt:lpstr>What does EECE5698 cover?</vt:lpstr>
      <vt:lpstr>Course Overview (see also Course Syllabus)</vt:lpstr>
      <vt:lpstr>What is Spark?</vt:lpstr>
      <vt:lpstr>By the end of the class you will…</vt:lpstr>
      <vt:lpstr>This Course is Not…</vt:lpstr>
      <vt:lpstr>Reference Textbooks</vt:lpstr>
      <vt:lpstr>Online Resources</vt:lpstr>
      <vt:lpstr>Logistics</vt:lpstr>
      <vt:lpstr>Class Project</vt:lpstr>
      <vt:lpstr>Discovery Cluster</vt:lpstr>
      <vt:lpstr>Discovery Cluster To-Do List </vt:lpstr>
      <vt:lpstr>Coming Up Next: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Ioannidis, Stratis</dc:creator>
  <cp:lastModifiedBy>Ioannidis, Stratis</cp:lastModifiedBy>
  <cp:revision>402</cp:revision>
  <dcterms:created xsi:type="dcterms:W3CDTF">2015-10-06T17:28:06Z</dcterms:created>
  <dcterms:modified xsi:type="dcterms:W3CDTF">2017-09-08T16:48:06Z</dcterms:modified>
</cp:coreProperties>
</file>